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75" r:id="rId10"/>
    <p:sldId id="268" r:id="rId11"/>
    <p:sldId id="269" r:id="rId12"/>
    <p:sldId id="276" r:id="rId13"/>
    <p:sldId id="277" r:id="rId14"/>
    <p:sldId id="278" r:id="rId15"/>
    <p:sldId id="270" r:id="rId16"/>
    <p:sldId id="271" r:id="rId17"/>
    <p:sldId id="279" r:id="rId18"/>
    <p:sldId id="272" r:id="rId19"/>
    <p:sldId id="273" r:id="rId20"/>
    <p:sldId id="274" r:id="rId21"/>
    <p:sldId id="280" r:id="rId22"/>
    <p:sldId id="284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38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7047-4BCF-4D21-9D77-2EE3E40117DC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D79B371-B20C-4FE3-B288-334C714E64E9}">
      <dgm:prSet/>
      <dgm:spPr/>
      <dgm:t>
        <a:bodyPr/>
        <a:lstStyle/>
        <a:p>
          <a:r>
            <a:rPr lang="el-GR"/>
            <a:t>Στο μέλλον εκτιμάτε ότι 43 δυσεκατομμύρια συσκευές θα λειτουργούν σε </a:t>
          </a:r>
          <a:r>
            <a:rPr lang="en-US"/>
            <a:t>M2M</a:t>
          </a:r>
          <a:r>
            <a:rPr lang="el-GR"/>
            <a:t> επικοινωνία χωρίς ανθρώπινη επαφή!</a:t>
          </a:r>
          <a:endParaRPr lang="en-US"/>
        </a:p>
      </dgm:t>
    </dgm:pt>
    <dgm:pt modelId="{9C028169-115C-4A94-8A6C-5CC0DA52504E}" type="parTrans" cxnId="{4AFEAD5C-940C-4C67-9831-7C493F78DCCE}">
      <dgm:prSet/>
      <dgm:spPr/>
      <dgm:t>
        <a:bodyPr/>
        <a:lstStyle/>
        <a:p>
          <a:endParaRPr lang="en-US"/>
        </a:p>
      </dgm:t>
    </dgm:pt>
    <dgm:pt modelId="{3565913E-7543-463D-A64D-EA5073CD9193}" type="sibTrans" cxnId="{4AFEAD5C-940C-4C67-9831-7C493F78DCCE}">
      <dgm:prSet/>
      <dgm:spPr/>
      <dgm:t>
        <a:bodyPr/>
        <a:lstStyle/>
        <a:p>
          <a:endParaRPr lang="en-US"/>
        </a:p>
      </dgm:t>
    </dgm:pt>
    <dgm:pt modelId="{92A253C4-D49E-4FF4-B2A4-8DEF898653CB}">
      <dgm:prSet/>
      <dgm:spPr/>
      <dgm:t>
        <a:bodyPr/>
        <a:lstStyle/>
        <a:p>
          <a:r>
            <a:rPr lang="el-GR"/>
            <a:t>Επενδύσεις σε </a:t>
          </a:r>
          <a:r>
            <a:rPr lang="en-US"/>
            <a:t>Internet of Things </a:t>
          </a:r>
          <a:r>
            <a:rPr lang="el-GR"/>
            <a:t>τεχνολογίες θα φτάσουν το 13.8% ανά έτος μέχρι το τέλος του 2022.</a:t>
          </a:r>
          <a:endParaRPr lang="en-US"/>
        </a:p>
      </dgm:t>
    </dgm:pt>
    <dgm:pt modelId="{314B34DF-04E3-4F28-B211-7004029EE48C}" type="parTrans" cxnId="{1B8D2608-1185-4C46-A029-66A8E6F3398D}">
      <dgm:prSet/>
      <dgm:spPr/>
      <dgm:t>
        <a:bodyPr/>
        <a:lstStyle/>
        <a:p>
          <a:endParaRPr lang="en-US"/>
        </a:p>
      </dgm:t>
    </dgm:pt>
    <dgm:pt modelId="{5431EC4D-CB73-402E-9913-A9F8F717EA46}" type="sibTrans" cxnId="{1B8D2608-1185-4C46-A029-66A8E6F3398D}">
      <dgm:prSet/>
      <dgm:spPr/>
      <dgm:t>
        <a:bodyPr/>
        <a:lstStyle/>
        <a:p>
          <a:endParaRPr lang="en-US"/>
        </a:p>
      </dgm:t>
    </dgm:pt>
    <dgm:pt modelId="{7D4C9263-756F-4173-8CF7-36A18AA2E071}">
      <dgm:prSet/>
      <dgm:spPr/>
      <dgm:t>
        <a:bodyPr/>
        <a:lstStyle/>
        <a:p>
          <a:r>
            <a:rPr lang="el-GR"/>
            <a:t>Ορατή βελτίωση στους τομείς</a:t>
          </a:r>
          <a:r>
            <a:rPr lang="en-US"/>
            <a:t>: </a:t>
          </a:r>
          <a:r>
            <a:rPr lang="el-GR"/>
            <a:t> </a:t>
          </a:r>
          <a:r>
            <a:rPr lang="en-US"/>
            <a:t>Wide Area IoT Networks, IoT </a:t>
          </a:r>
          <a:r>
            <a:rPr lang="el-GR"/>
            <a:t>Δίκτυα μικρής κλίμακας, </a:t>
          </a:r>
          <a:r>
            <a:rPr lang="en-US"/>
            <a:t>Personal Computers, Smart Energy, </a:t>
          </a:r>
          <a:r>
            <a:rPr lang="el-GR"/>
            <a:t>Ιατρικά Συστήματα καθώς και πολλούς άλλους τομείς</a:t>
          </a:r>
          <a:endParaRPr lang="en-US"/>
        </a:p>
      </dgm:t>
    </dgm:pt>
    <dgm:pt modelId="{C1097BA6-C4C5-48B4-8041-9CCD1BAC3018}" type="parTrans" cxnId="{0BDAF1E9-5AE5-4BB8-B00C-78BCB744CC58}">
      <dgm:prSet/>
      <dgm:spPr/>
      <dgm:t>
        <a:bodyPr/>
        <a:lstStyle/>
        <a:p>
          <a:endParaRPr lang="en-US"/>
        </a:p>
      </dgm:t>
    </dgm:pt>
    <dgm:pt modelId="{E9276212-57C9-4DE0-A282-E686D56BD000}" type="sibTrans" cxnId="{0BDAF1E9-5AE5-4BB8-B00C-78BCB744CC58}">
      <dgm:prSet/>
      <dgm:spPr/>
      <dgm:t>
        <a:bodyPr/>
        <a:lstStyle/>
        <a:p>
          <a:endParaRPr lang="en-US"/>
        </a:p>
      </dgm:t>
    </dgm:pt>
    <dgm:pt modelId="{B20DCC47-12A0-4458-A2F7-961AD7803F8E}" type="pres">
      <dgm:prSet presAssocID="{1B367047-4BCF-4D21-9D77-2EE3E40117DC}" presName="linear" presStyleCnt="0">
        <dgm:presLayoutVars>
          <dgm:animLvl val="lvl"/>
          <dgm:resizeHandles val="exact"/>
        </dgm:presLayoutVars>
      </dgm:prSet>
      <dgm:spPr/>
    </dgm:pt>
    <dgm:pt modelId="{0E31DB69-AD4D-43BF-A5C7-02A4B609FE08}" type="pres">
      <dgm:prSet presAssocID="{8D79B371-B20C-4FE3-B288-334C714E64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61BFAA-07C3-46FB-A224-9E2327FADEA3}" type="pres">
      <dgm:prSet presAssocID="{3565913E-7543-463D-A64D-EA5073CD9193}" presName="spacer" presStyleCnt="0"/>
      <dgm:spPr/>
    </dgm:pt>
    <dgm:pt modelId="{76564B54-059A-4EC2-A242-561AA2F9F9FD}" type="pres">
      <dgm:prSet presAssocID="{92A253C4-D49E-4FF4-B2A4-8DEF898653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509858-E1F2-43C2-8DCA-C334B6238327}" type="pres">
      <dgm:prSet presAssocID="{5431EC4D-CB73-402E-9913-A9F8F717EA46}" presName="spacer" presStyleCnt="0"/>
      <dgm:spPr/>
    </dgm:pt>
    <dgm:pt modelId="{2C112630-6007-413C-87D2-A01AC31DE5B8}" type="pres">
      <dgm:prSet presAssocID="{7D4C9263-756F-4173-8CF7-36A18AA2E07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A26205-6C3E-4FF8-B03B-2FDE92568F0C}" type="presOf" srcId="{8D79B371-B20C-4FE3-B288-334C714E64E9}" destId="{0E31DB69-AD4D-43BF-A5C7-02A4B609FE08}" srcOrd="0" destOrd="0" presId="urn:microsoft.com/office/officeart/2005/8/layout/vList2"/>
    <dgm:cxn modelId="{1B8D2608-1185-4C46-A029-66A8E6F3398D}" srcId="{1B367047-4BCF-4D21-9D77-2EE3E40117DC}" destId="{92A253C4-D49E-4FF4-B2A4-8DEF898653CB}" srcOrd="1" destOrd="0" parTransId="{314B34DF-04E3-4F28-B211-7004029EE48C}" sibTransId="{5431EC4D-CB73-402E-9913-A9F8F717EA46}"/>
    <dgm:cxn modelId="{2274D20B-FD61-4459-87FC-4E18D2B21655}" type="presOf" srcId="{92A253C4-D49E-4FF4-B2A4-8DEF898653CB}" destId="{76564B54-059A-4EC2-A242-561AA2F9F9FD}" srcOrd="0" destOrd="0" presId="urn:microsoft.com/office/officeart/2005/8/layout/vList2"/>
    <dgm:cxn modelId="{4AFEAD5C-940C-4C67-9831-7C493F78DCCE}" srcId="{1B367047-4BCF-4D21-9D77-2EE3E40117DC}" destId="{8D79B371-B20C-4FE3-B288-334C714E64E9}" srcOrd="0" destOrd="0" parTransId="{9C028169-115C-4A94-8A6C-5CC0DA52504E}" sibTransId="{3565913E-7543-463D-A64D-EA5073CD9193}"/>
    <dgm:cxn modelId="{FC216D8D-563C-4088-B344-BF316DED1139}" type="presOf" srcId="{7D4C9263-756F-4173-8CF7-36A18AA2E071}" destId="{2C112630-6007-413C-87D2-A01AC31DE5B8}" srcOrd="0" destOrd="0" presId="urn:microsoft.com/office/officeart/2005/8/layout/vList2"/>
    <dgm:cxn modelId="{0BDAF1E9-5AE5-4BB8-B00C-78BCB744CC58}" srcId="{1B367047-4BCF-4D21-9D77-2EE3E40117DC}" destId="{7D4C9263-756F-4173-8CF7-36A18AA2E071}" srcOrd="2" destOrd="0" parTransId="{C1097BA6-C4C5-48B4-8041-9CCD1BAC3018}" sibTransId="{E9276212-57C9-4DE0-A282-E686D56BD000}"/>
    <dgm:cxn modelId="{D5B7C8EF-9A63-4EAC-A07F-6136F72184AE}" type="presOf" srcId="{1B367047-4BCF-4D21-9D77-2EE3E40117DC}" destId="{B20DCC47-12A0-4458-A2F7-961AD7803F8E}" srcOrd="0" destOrd="0" presId="urn:microsoft.com/office/officeart/2005/8/layout/vList2"/>
    <dgm:cxn modelId="{32BBDFB9-3114-40FB-BDCA-8F13B9D65E59}" type="presParOf" srcId="{B20DCC47-12A0-4458-A2F7-961AD7803F8E}" destId="{0E31DB69-AD4D-43BF-A5C7-02A4B609FE08}" srcOrd="0" destOrd="0" presId="urn:microsoft.com/office/officeart/2005/8/layout/vList2"/>
    <dgm:cxn modelId="{6F934903-DA96-4B93-8B22-A778DA43F245}" type="presParOf" srcId="{B20DCC47-12A0-4458-A2F7-961AD7803F8E}" destId="{0861BFAA-07C3-46FB-A224-9E2327FADEA3}" srcOrd="1" destOrd="0" presId="urn:microsoft.com/office/officeart/2005/8/layout/vList2"/>
    <dgm:cxn modelId="{8735C594-009F-4323-B0B8-67AB76AFC354}" type="presParOf" srcId="{B20DCC47-12A0-4458-A2F7-961AD7803F8E}" destId="{76564B54-059A-4EC2-A242-561AA2F9F9FD}" srcOrd="2" destOrd="0" presId="urn:microsoft.com/office/officeart/2005/8/layout/vList2"/>
    <dgm:cxn modelId="{E1113EEC-1412-419C-8D70-623A863A2F76}" type="presParOf" srcId="{B20DCC47-12A0-4458-A2F7-961AD7803F8E}" destId="{F1509858-E1F2-43C2-8DCA-C334B6238327}" srcOrd="3" destOrd="0" presId="urn:microsoft.com/office/officeart/2005/8/layout/vList2"/>
    <dgm:cxn modelId="{26996A36-0779-4555-B1BB-562A00B84B8C}" type="presParOf" srcId="{B20DCC47-12A0-4458-A2F7-961AD7803F8E}" destId="{2C112630-6007-413C-87D2-A01AC31DE5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A960E-2DFE-4FCC-8317-BC90FD3CF9D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B92663A-95F4-429E-828F-A05061AAD210}">
      <dgm:prSet/>
      <dgm:spPr/>
      <dgm:t>
        <a:bodyPr/>
        <a:lstStyle/>
        <a:p>
          <a:r>
            <a:rPr lang="en-US"/>
            <a:t>Agriculture Internet of Things</a:t>
          </a:r>
        </a:p>
      </dgm:t>
    </dgm:pt>
    <dgm:pt modelId="{C68B3009-B1AD-4DB9-A4A8-74597C8356C4}" type="parTrans" cxnId="{E76673A3-A222-499B-966A-A41CB415C7DF}">
      <dgm:prSet/>
      <dgm:spPr/>
      <dgm:t>
        <a:bodyPr/>
        <a:lstStyle/>
        <a:p>
          <a:endParaRPr lang="en-US"/>
        </a:p>
      </dgm:t>
    </dgm:pt>
    <dgm:pt modelId="{5CF35E2E-11C4-44C3-A9D6-ADA922254729}" type="sibTrans" cxnId="{E76673A3-A222-499B-966A-A41CB415C7DF}">
      <dgm:prSet/>
      <dgm:spPr/>
      <dgm:t>
        <a:bodyPr/>
        <a:lstStyle/>
        <a:p>
          <a:endParaRPr lang="en-US"/>
        </a:p>
      </dgm:t>
    </dgm:pt>
    <dgm:pt modelId="{07640AE6-AAB7-4FCC-B652-DCE508FAE9FC}">
      <dgm:prSet/>
      <dgm:spPr/>
      <dgm:t>
        <a:bodyPr/>
        <a:lstStyle/>
        <a:p>
          <a:r>
            <a:rPr lang="en-US"/>
            <a:t>Industrial Internet of Things</a:t>
          </a:r>
        </a:p>
      </dgm:t>
    </dgm:pt>
    <dgm:pt modelId="{D052E5D3-DB41-47D7-B544-7D6B608FD396}" type="parTrans" cxnId="{7C49D8C9-9583-4E2D-BFAA-BFBC40C0AF31}">
      <dgm:prSet/>
      <dgm:spPr/>
      <dgm:t>
        <a:bodyPr/>
        <a:lstStyle/>
        <a:p>
          <a:endParaRPr lang="en-US"/>
        </a:p>
      </dgm:t>
    </dgm:pt>
    <dgm:pt modelId="{A87976C8-617D-4B4E-AB89-D4840A76147C}" type="sibTrans" cxnId="{7C49D8C9-9583-4E2D-BFAA-BFBC40C0AF31}">
      <dgm:prSet/>
      <dgm:spPr/>
      <dgm:t>
        <a:bodyPr/>
        <a:lstStyle/>
        <a:p>
          <a:endParaRPr lang="en-US"/>
        </a:p>
      </dgm:t>
    </dgm:pt>
    <dgm:pt modelId="{64E2C051-C1EC-4FF8-8BCF-F49E2B207AED}">
      <dgm:prSet/>
      <dgm:spPr/>
      <dgm:t>
        <a:bodyPr/>
        <a:lstStyle/>
        <a:p>
          <a:r>
            <a:rPr lang="en-US"/>
            <a:t>Green Internet of Things</a:t>
          </a:r>
        </a:p>
      </dgm:t>
    </dgm:pt>
    <dgm:pt modelId="{11F92F32-BFA6-4BDE-913B-B4156885D9B6}" type="parTrans" cxnId="{B11F7E51-1976-4B75-8A71-C5FA0FD2F33D}">
      <dgm:prSet/>
      <dgm:spPr/>
      <dgm:t>
        <a:bodyPr/>
        <a:lstStyle/>
        <a:p>
          <a:endParaRPr lang="en-US"/>
        </a:p>
      </dgm:t>
    </dgm:pt>
    <dgm:pt modelId="{5F4A6AAA-F359-4A60-957F-64E96980A651}" type="sibTrans" cxnId="{B11F7E51-1976-4B75-8A71-C5FA0FD2F33D}">
      <dgm:prSet/>
      <dgm:spPr/>
      <dgm:t>
        <a:bodyPr/>
        <a:lstStyle/>
        <a:p>
          <a:endParaRPr lang="en-US"/>
        </a:p>
      </dgm:t>
    </dgm:pt>
    <dgm:pt modelId="{85EE8665-8830-4C6F-99A8-532CF809951A}">
      <dgm:prSet/>
      <dgm:spPr/>
      <dgm:t>
        <a:bodyPr/>
        <a:lstStyle/>
        <a:p>
          <a:r>
            <a:rPr lang="en-US"/>
            <a:t>Smart Cities &amp; </a:t>
          </a:r>
          <a:r>
            <a:rPr lang="el-GR"/>
            <a:t>Έξυπνες Τεχνολογίες</a:t>
          </a:r>
          <a:endParaRPr lang="en-US"/>
        </a:p>
      </dgm:t>
    </dgm:pt>
    <dgm:pt modelId="{3C152B78-128F-44BF-B4F2-74A72B73997E}" type="parTrans" cxnId="{6FEF2DD2-8D0F-48F3-9495-D624A9D25BA5}">
      <dgm:prSet/>
      <dgm:spPr/>
      <dgm:t>
        <a:bodyPr/>
        <a:lstStyle/>
        <a:p>
          <a:endParaRPr lang="en-US"/>
        </a:p>
      </dgm:t>
    </dgm:pt>
    <dgm:pt modelId="{4CD43D2E-B4C7-4EF9-983D-5B904D4E40DF}" type="sibTrans" cxnId="{6FEF2DD2-8D0F-48F3-9495-D624A9D25BA5}">
      <dgm:prSet/>
      <dgm:spPr/>
      <dgm:t>
        <a:bodyPr/>
        <a:lstStyle/>
        <a:p>
          <a:endParaRPr lang="en-US"/>
        </a:p>
      </dgm:t>
    </dgm:pt>
    <dgm:pt modelId="{0C68D675-27B2-48CB-AACC-D21BC41529CE}" type="pres">
      <dgm:prSet presAssocID="{044A960E-2DFE-4FCC-8317-BC90FD3CF9D2}" presName="root" presStyleCnt="0">
        <dgm:presLayoutVars>
          <dgm:dir/>
          <dgm:resizeHandles val="exact"/>
        </dgm:presLayoutVars>
      </dgm:prSet>
      <dgm:spPr/>
    </dgm:pt>
    <dgm:pt modelId="{F4FE99F0-D416-41B1-B7DA-DE30E17E5083}" type="pres">
      <dgm:prSet presAssocID="{CB92663A-95F4-429E-828F-A05061AAD210}" presName="compNode" presStyleCnt="0"/>
      <dgm:spPr/>
    </dgm:pt>
    <dgm:pt modelId="{83628593-2C9E-44C3-B43F-85811D796CF5}" type="pres">
      <dgm:prSet presAssocID="{CB92663A-95F4-429E-828F-A05061AAD2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404143DB-1DF6-4FB6-84B4-4C932C980D8C}" type="pres">
      <dgm:prSet presAssocID="{CB92663A-95F4-429E-828F-A05061AAD210}" presName="spaceRect" presStyleCnt="0"/>
      <dgm:spPr/>
    </dgm:pt>
    <dgm:pt modelId="{2C0BFE6B-6C16-4A8B-825A-CA5F17F8FC7D}" type="pres">
      <dgm:prSet presAssocID="{CB92663A-95F4-429E-828F-A05061AAD210}" presName="textRect" presStyleLbl="revTx" presStyleIdx="0" presStyleCnt="4">
        <dgm:presLayoutVars>
          <dgm:chMax val="1"/>
          <dgm:chPref val="1"/>
        </dgm:presLayoutVars>
      </dgm:prSet>
      <dgm:spPr/>
    </dgm:pt>
    <dgm:pt modelId="{0320D051-B19C-4888-AF00-E8394AF47A85}" type="pres">
      <dgm:prSet presAssocID="{5CF35E2E-11C4-44C3-A9D6-ADA922254729}" presName="sibTrans" presStyleCnt="0"/>
      <dgm:spPr/>
    </dgm:pt>
    <dgm:pt modelId="{A7F7C81D-C1F6-4D55-92CD-F4F68D4E2133}" type="pres">
      <dgm:prSet presAssocID="{07640AE6-AAB7-4FCC-B652-DCE508FAE9FC}" presName="compNode" presStyleCnt="0"/>
      <dgm:spPr/>
    </dgm:pt>
    <dgm:pt modelId="{74162D21-E445-4CE3-ABE8-033F969434B1}" type="pres">
      <dgm:prSet presAssocID="{07640AE6-AAB7-4FCC-B652-DCE508FAE9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46C378C-3E5A-4E74-89AC-52046F3E2FC3}" type="pres">
      <dgm:prSet presAssocID="{07640AE6-AAB7-4FCC-B652-DCE508FAE9FC}" presName="spaceRect" presStyleCnt="0"/>
      <dgm:spPr/>
    </dgm:pt>
    <dgm:pt modelId="{F45F7A24-0050-40D3-B32A-8924991D5EC3}" type="pres">
      <dgm:prSet presAssocID="{07640AE6-AAB7-4FCC-B652-DCE508FAE9FC}" presName="textRect" presStyleLbl="revTx" presStyleIdx="1" presStyleCnt="4">
        <dgm:presLayoutVars>
          <dgm:chMax val="1"/>
          <dgm:chPref val="1"/>
        </dgm:presLayoutVars>
      </dgm:prSet>
      <dgm:spPr/>
    </dgm:pt>
    <dgm:pt modelId="{F0B47979-6F80-4A43-A497-1A3405C21646}" type="pres">
      <dgm:prSet presAssocID="{A87976C8-617D-4B4E-AB89-D4840A76147C}" presName="sibTrans" presStyleCnt="0"/>
      <dgm:spPr/>
    </dgm:pt>
    <dgm:pt modelId="{01E93566-6AE8-4655-8B17-1AE16029E9AD}" type="pres">
      <dgm:prSet presAssocID="{64E2C051-C1EC-4FF8-8BCF-F49E2B207AED}" presName="compNode" presStyleCnt="0"/>
      <dgm:spPr/>
    </dgm:pt>
    <dgm:pt modelId="{171423AE-6AA3-4A0B-83D1-01D0C391E3D1}" type="pres">
      <dgm:prSet presAssocID="{64E2C051-C1EC-4FF8-8BCF-F49E2B207A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C28E963-8150-4128-BD87-41628ABEDDAC}" type="pres">
      <dgm:prSet presAssocID="{64E2C051-C1EC-4FF8-8BCF-F49E2B207AED}" presName="spaceRect" presStyleCnt="0"/>
      <dgm:spPr/>
    </dgm:pt>
    <dgm:pt modelId="{9CA0B409-F0FD-42DB-9AAC-FF2FB300141D}" type="pres">
      <dgm:prSet presAssocID="{64E2C051-C1EC-4FF8-8BCF-F49E2B207AED}" presName="textRect" presStyleLbl="revTx" presStyleIdx="2" presStyleCnt="4">
        <dgm:presLayoutVars>
          <dgm:chMax val="1"/>
          <dgm:chPref val="1"/>
        </dgm:presLayoutVars>
      </dgm:prSet>
      <dgm:spPr/>
    </dgm:pt>
    <dgm:pt modelId="{14AD9CC6-FFAD-4E84-806A-34E68AC03008}" type="pres">
      <dgm:prSet presAssocID="{5F4A6AAA-F359-4A60-957F-64E96980A651}" presName="sibTrans" presStyleCnt="0"/>
      <dgm:spPr/>
    </dgm:pt>
    <dgm:pt modelId="{D1840A05-FE16-4D41-B9B3-5BC77904B966}" type="pres">
      <dgm:prSet presAssocID="{85EE8665-8830-4C6F-99A8-532CF809951A}" presName="compNode" presStyleCnt="0"/>
      <dgm:spPr/>
    </dgm:pt>
    <dgm:pt modelId="{82B76AB7-7264-4841-B15B-0FD714B78BFA}" type="pres">
      <dgm:prSet presAssocID="{85EE8665-8830-4C6F-99A8-532CF80995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9DAD117-A7D9-4D1D-B881-634BFF562A1D}" type="pres">
      <dgm:prSet presAssocID="{85EE8665-8830-4C6F-99A8-532CF809951A}" presName="spaceRect" presStyleCnt="0"/>
      <dgm:spPr/>
    </dgm:pt>
    <dgm:pt modelId="{442383FD-5193-4B01-913D-0E639532A1B0}" type="pres">
      <dgm:prSet presAssocID="{85EE8665-8830-4C6F-99A8-532CF80995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53B0C28-D901-4018-BC9E-7080741AF728}" type="presOf" srcId="{CB92663A-95F4-429E-828F-A05061AAD210}" destId="{2C0BFE6B-6C16-4A8B-825A-CA5F17F8FC7D}" srcOrd="0" destOrd="0" presId="urn:microsoft.com/office/officeart/2018/2/layout/IconLabelList"/>
    <dgm:cxn modelId="{F18E282F-0194-4E2B-985D-367AE7CE71C6}" type="presOf" srcId="{07640AE6-AAB7-4FCC-B652-DCE508FAE9FC}" destId="{F45F7A24-0050-40D3-B32A-8924991D5EC3}" srcOrd="0" destOrd="0" presId="urn:microsoft.com/office/officeart/2018/2/layout/IconLabelList"/>
    <dgm:cxn modelId="{B11F7E51-1976-4B75-8A71-C5FA0FD2F33D}" srcId="{044A960E-2DFE-4FCC-8317-BC90FD3CF9D2}" destId="{64E2C051-C1EC-4FF8-8BCF-F49E2B207AED}" srcOrd="2" destOrd="0" parTransId="{11F92F32-BFA6-4BDE-913B-B4156885D9B6}" sibTransId="{5F4A6AAA-F359-4A60-957F-64E96980A651}"/>
    <dgm:cxn modelId="{2CDE5E9D-8E47-47BB-A042-C9BAB3CE3B51}" type="presOf" srcId="{044A960E-2DFE-4FCC-8317-BC90FD3CF9D2}" destId="{0C68D675-27B2-48CB-AACC-D21BC41529CE}" srcOrd="0" destOrd="0" presId="urn:microsoft.com/office/officeart/2018/2/layout/IconLabelList"/>
    <dgm:cxn modelId="{E76673A3-A222-499B-966A-A41CB415C7DF}" srcId="{044A960E-2DFE-4FCC-8317-BC90FD3CF9D2}" destId="{CB92663A-95F4-429E-828F-A05061AAD210}" srcOrd="0" destOrd="0" parTransId="{C68B3009-B1AD-4DB9-A4A8-74597C8356C4}" sibTransId="{5CF35E2E-11C4-44C3-A9D6-ADA922254729}"/>
    <dgm:cxn modelId="{A02125B0-B5E8-4F45-AFEF-C89DEB56A14E}" type="presOf" srcId="{85EE8665-8830-4C6F-99A8-532CF809951A}" destId="{442383FD-5193-4B01-913D-0E639532A1B0}" srcOrd="0" destOrd="0" presId="urn:microsoft.com/office/officeart/2018/2/layout/IconLabelList"/>
    <dgm:cxn modelId="{F92C75B4-1D52-4747-8BF3-4B57A71FC8EC}" type="presOf" srcId="{64E2C051-C1EC-4FF8-8BCF-F49E2B207AED}" destId="{9CA0B409-F0FD-42DB-9AAC-FF2FB300141D}" srcOrd="0" destOrd="0" presId="urn:microsoft.com/office/officeart/2018/2/layout/IconLabelList"/>
    <dgm:cxn modelId="{7C49D8C9-9583-4E2D-BFAA-BFBC40C0AF31}" srcId="{044A960E-2DFE-4FCC-8317-BC90FD3CF9D2}" destId="{07640AE6-AAB7-4FCC-B652-DCE508FAE9FC}" srcOrd="1" destOrd="0" parTransId="{D052E5D3-DB41-47D7-B544-7D6B608FD396}" sibTransId="{A87976C8-617D-4B4E-AB89-D4840A76147C}"/>
    <dgm:cxn modelId="{6FEF2DD2-8D0F-48F3-9495-D624A9D25BA5}" srcId="{044A960E-2DFE-4FCC-8317-BC90FD3CF9D2}" destId="{85EE8665-8830-4C6F-99A8-532CF809951A}" srcOrd="3" destOrd="0" parTransId="{3C152B78-128F-44BF-B4F2-74A72B73997E}" sibTransId="{4CD43D2E-B4C7-4EF9-983D-5B904D4E40DF}"/>
    <dgm:cxn modelId="{293CC65D-DDD4-460D-B0B0-A64F972D777D}" type="presParOf" srcId="{0C68D675-27B2-48CB-AACC-D21BC41529CE}" destId="{F4FE99F0-D416-41B1-B7DA-DE30E17E5083}" srcOrd="0" destOrd="0" presId="urn:microsoft.com/office/officeart/2018/2/layout/IconLabelList"/>
    <dgm:cxn modelId="{033F9B27-6B4A-49E4-974D-A085C284B09C}" type="presParOf" srcId="{F4FE99F0-D416-41B1-B7DA-DE30E17E5083}" destId="{83628593-2C9E-44C3-B43F-85811D796CF5}" srcOrd="0" destOrd="0" presId="urn:microsoft.com/office/officeart/2018/2/layout/IconLabelList"/>
    <dgm:cxn modelId="{5E2D9A17-8D23-4D2B-B7CD-67038AAC55A9}" type="presParOf" srcId="{F4FE99F0-D416-41B1-B7DA-DE30E17E5083}" destId="{404143DB-1DF6-4FB6-84B4-4C932C980D8C}" srcOrd="1" destOrd="0" presId="urn:microsoft.com/office/officeart/2018/2/layout/IconLabelList"/>
    <dgm:cxn modelId="{8158A0FB-F39C-4F39-A0C7-35FCFE65008E}" type="presParOf" srcId="{F4FE99F0-D416-41B1-B7DA-DE30E17E5083}" destId="{2C0BFE6B-6C16-4A8B-825A-CA5F17F8FC7D}" srcOrd="2" destOrd="0" presId="urn:microsoft.com/office/officeart/2018/2/layout/IconLabelList"/>
    <dgm:cxn modelId="{54489BF5-6849-481C-B039-A7ED5402EABA}" type="presParOf" srcId="{0C68D675-27B2-48CB-AACC-D21BC41529CE}" destId="{0320D051-B19C-4888-AF00-E8394AF47A85}" srcOrd="1" destOrd="0" presId="urn:microsoft.com/office/officeart/2018/2/layout/IconLabelList"/>
    <dgm:cxn modelId="{9C909085-D0F8-4EB8-9385-FE782E5D69EF}" type="presParOf" srcId="{0C68D675-27B2-48CB-AACC-D21BC41529CE}" destId="{A7F7C81D-C1F6-4D55-92CD-F4F68D4E2133}" srcOrd="2" destOrd="0" presId="urn:microsoft.com/office/officeart/2018/2/layout/IconLabelList"/>
    <dgm:cxn modelId="{84CF5419-CA40-4256-BF0C-C3050B13C601}" type="presParOf" srcId="{A7F7C81D-C1F6-4D55-92CD-F4F68D4E2133}" destId="{74162D21-E445-4CE3-ABE8-033F969434B1}" srcOrd="0" destOrd="0" presId="urn:microsoft.com/office/officeart/2018/2/layout/IconLabelList"/>
    <dgm:cxn modelId="{29E9E905-A1C3-41A2-B537-56A1894019F9}" type="presParOf" srcId="{A7F7C81D-C1F6-4D55-92CD-F4F68D4E2133}" destId="{E46C378C-3E5A-4E74-89AC-52046F3E2FC3}" srcOrd="1" destOrd="0" presId="urn:microsoft.com/office/officeart/2018/2/layout/IconLabelList"/>
    <dgm:cxn modelId="{86CF0515-726B-4304-8DA8-B55A1F19535F}" type="presParOf" srcId="{A7F7C81D-C1F6-4D55-92CD-F4F68D4E2133}" destId="{F45F7A24-0050-40D3-B32A-8924991D5EC3}" srcOrd="2" destOrd="0" presId="urn:microsoft.com/office/officeart/2018/2/layout/IconLabelList"/>
    <dgm:cxn modelId="{7A799A39-FBCD-4AFE-B8B5-075FEAAA8E30}" type="presParOf" srcId="{0C68D675-27B2-48CB-AACC-D21BC41529CE}" destId="{F0B47979-6F80-4A43-A497-1A3405C21646}" srcOrd="3" destOrd="0" presId="urn:microsoft.com/office/officeart/2018/2/layout/IconLabelList"/>
    <dgm:cxn modelId="{9BC42C95-48C2-418E-A713-2FBCCAC562DA}" type="presParOf" srcId="{0C68D675-27B2-48CB-AACC-D21BC41529CE}" destId="{01E93566-6AE8-4655-8B17-1AE16029E9AD}" srcOrd="4" destOrd="0" presId="urn:microsoft.com/office/officeart/2018/2/layout/IconLabelList"/>
    <dgm:cxn modelId="{82629421-A022-4FF7-BCF9-9D8AFF02096B}" type="presParOf" srcId="{01E93566-6AE8-4655-8B17-1AE16029E9AD}" destId="{171423AE-6AA3-4A0B-83D1-01D0C391E3D1}" srcOrd="0" destOrd="0" presId="urn:microsoft.com/office/officeart/2018/2/layout/IconLabelList"/>
    <dgm:cxn modelId="{6ECC6A20-D79B-409A-B3E0-8DD2AD23ADBF}" type="presParOf" srcId="{01E93566-6AE8-4655-8B17-1AE16029E9AD}" destId="{5C28E963-8150-4128-BD87-41628ABEDDAC}" srcOrd="1" destOrd="0" presId="urn:microsoft.com/office/officeart/2018/2/layout/IconLabelList"/>
    <dgm:cxn modelId="{09F07889-EB78-46A0-B5EB-ABC6AE61FB8E}" type="presParOf" srcId="{01E93566-6AE8-4655-8B17-1AE16029E9AD}" destId="{9CA0B409-F0FD-42DB-9AAC-FF2FB300141D}" srcOrd="2" destOrd="0" presId="urn:microsoft.com/office/officeart/2018/2/layout/IconLabelList"/>
    <dgm:cxn modelId="{F33D54BC-B511-4EB5-8164-2C942881F3D6}" type="presParOf" srcId="{0C68D675-27B2-48CB-AACC-D21BC41529CE}" destId="{14AD9CC6-FFAD-4E84-806A-34E68AC03008}" srcOrd="5" destOrd="0" presId="urn:microsoft.com/office/officeart/2018/2/layout/IconLabelList"/>
    <dgm:cxn modelId="{BE105683-9434-4793-A214-621FC93F795A}" type="presParOf" srcId="{0C68D675-27B2-48CB-AACC-D21BC41529CE}" destId="{D1840A05-FE16-4D41-B9B3-5BC77904B966}" srcOrd="6" destOrd="0" presId="urn:microsoft.com/office/officeart/2018/2/layout/IconLabelList"/>
    <dgm:cxn modelId="{C7F8BF32-906D-4192-B16F-212CD5F885BF}" type="presParOf" srcId="{D1840A05-FE16-4D41-B9B3-5BC77904B966}" destId="{82B76AB7-7264-4841-B15B-0FD714B78BFA}" srcOrd="0" destOrd="0" presId="urn:microsoft.com/office/officeart/2018/2/layout/IconLabelList"/>
    <dgm:cxn modelId="{3FAC6061-94F5-4E02-986C-617CC5CE9499}" type="presParOf" srcId="{D1840A05-FE16-4D41-B9B3-5BC77904B966}" destId="{09DAD117-A7D9-4D1D-B881-634BFF562A1D}" srcOrd="1" destOrd="0" presId="urn:microsoft.com/office/officeart/2018/2/layout/IconLabelList"/>
    <dgm:cxn modelId="{A831226F-366D-4FE0-B199-DDA5CB93F492}" type="presParOf" srcId="{D1840A05-FE16-4D41-B9B3-5BC77904B966}" destId="{442383FD-5193-4B01-913D-0E639532A1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12A32-682B-43C8-BA42-A5A7DD42844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FBD94A3-5198-4B18-80E2-CCDE3CAAC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Ambient Intelligence</a:t>
          </a:r>
        </a:p>
      </dgm:t>
    </dgm:pt>
    <dgm:pt modelId="{09099B87-5994-465B-A01B-6052916106BA}" type="parTrans" cxnId="{FEC425B8-7421-46A8-89C8-2125BE925AFD}">
      <dgm:prSet/>
      <dgm:spPr/>
      <dgm:t>
        <a:bodyPr/>
        <a:lstStyle/>
        <a:p>
          <a:endParaRPr lang="en-US"/>
        </a:p>
      </dgm:t>
    </dgm:pt>
    <dgm:pt modelId="{9BD8CDA4-2B99-40DE-A1D5-61D8D500D458}" type="sibTrans" cxnId="{FEC425B8-7421-46A8-89C8-2125BE925AFD}">
      <dgm:prSet/>
      <dgm:spPr/>
      <dgm:t>
        <a:bodyPr/>
        <a:lstStyle/>
        <a:p>
          <a:endParaRPr lang="en-US"/>
        </a:p>
      </dgm:t>
    </dgm:pt>
    <dgm:pt modelId="{6CF60935-2080-4FF8-8D24-AE4E05CD1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Computing &amp; Moore’s Law</a:t>
          </a:r>
        </a:p>
      </dgm:t>
    </dgm:pt>
    <dgm:pt modelId="{0F9D4C1F-035A-4CF1-A2EA-5330BB81420D}" type="parTrans" cxnId="{0C9126B9-39FF-4981-823A-CD3DFF6B228E}">
      <dgm:prSet/>
      <dgm:spPr/>
      <dgm:t>
        <a:bodyPr/>
        <a:lstStyle/>
        <a:p>
          <a:endParaRPr lang="en-US"/>
        </a:p>
      </dgm:t>
    </dgm:pt>
    <dgm:pt modelId="{CF314393-C30B-4800-90CB-0BC3384C4A70}" type="sibTrans" cxnId="{0C9126B9-39FF-4981-823A-CD3DFF6B228E}">
      <dgm:prSet/>
      <dgm:spPr/>
      <dgm:t>
        <a:bodyPr/>
        <a:lstStyle/>
        <a:p>
          <a:endParaRPr lang="en-US"/>
        </a:p>
      </dgm:t>
    </dgm:pt>
    <dgm:pt modelId="{C9DDFD02-0CFB-4BD6-B819-9490032B14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Ubiquitous Computing</a:t>
          </a:r>
        </a:p>
      </dgm:t>
    </dgm:pt>
    <dgm:pt modelId="{16BA23C3-15A6-4A5B-8460-AD72CF4C9DE3}" type="parTrans" cxnId="{D7509738-F1E7-40D3-9BF0-1EC259DBC4BC}">
      <dgm:prSet/>
      <dgm:spPr/>
      <dgm:t>
        <a:bodyPr/>
        <a:lstStyle/>
        <a:p>
          <a:endParaRPr lang="en-US"/>
        </a:p>
      </dgm:t>
    </dgm:pt>
    <dgm:pt modelId="{64D9A59B-A1D6-4A1A-AF0C-779EDAE62BAD}" type="sibTrans" cxnId="{D7509738-F1E7-40D3-9BF0-1EC259DBC4BC}">
      <dgm:prSet/>
      <dgm:spPr/>
      <dgm:t>
        <a:bodyPr/>
        <a:lstStyle/>
        <a:p>
          <a:endParaRPr lang="en-US"/>
        </a:p>
      </dgm:t>
    </dgm:pt>
    <dgm:pt modelId="{04CD7F52-F4C7-43E4-BB47-85FC581E158A}" type="pres">
      <dgm:prSet presAssocID="{3B412A32-682B-43C8-BA42-A5A7DD428444}" presName="root" presStyleCnt="0">
        <dgm:presLayoutVars>
          <dgm:dir/>
          <dgm:resizeHandles val="exact"/>
        </dgm:presLayoutVars>
      </dgm:prSet>
      <dgm:spPr/>
    </dgm:pt>
    <dgm:pt modelId="{FAC01752-3026-4DB6-8222-FFCE69979651}" type="pres">
      <dgm:prSet presAssocID="{2FBD94A3-5198-4B18-80E2-CCDE3CAACD7F}" presName="compNode" presStyleCnt="0"/>
      <dgm:spPr/>
    </dgm:pt>
    <dgm:pt modelId="{94DB2901-EAFB-48DB-82CC-95C417FAB875}" type="pres">
      <dgm:prSet presAssocID="{2FBD94A3-5198-4B18-80E2-CCDE3CAACD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A5FAB59-05FB-4902-B8AB-248398B3C84B}" type="pres">
      <dgm:prSet presAssocID="{2FBD94A3-5198-4B18-80E2-CCDE3CAACD7F}" presName="spaceRect" presStyleCnt="0"/>
      <dgm:spPr/>
    </dgm:pt>
    <dgm:pt modelId="{4BFD91CD-FD2D-4D90-8177-23C713AE2306}" type="pres">
      <dgm:prSet presAssocID="{2FBD94A3-5198-4B18-80E2-CCDE3CAACD7F}" presName="textRect" presStyleLbl="revTx" presStyleIdx="0" presStyleCnt="3">
        <dgm:presLayoutVars>
          <dgm:chMax val="1"/>
          <dgm:chPref val="1"/>
        </dgm:presLayoutVars>
      </dgm:prSet>
      <dgm:spPr/>
    </dgm:pt>
    <dgm:pt modelId="{BD5B4691-810B-45ED-BCDE-4C863310E75F}" type="pres">
      <dgm:prSet presAssocID="{9BD8CDA4-2B99-40DE-A1D5-61D8D500D458}" presName="sibTrans" presStyleCnt="0"/>
      <dgm:spPr/>
    </dgm:pt>
    <dgm:pt modelId="{D27DD757-78AB-40CA-82D3-AC1C64082900}" type="pres">
      <dgm:prSet presAssocID="{6CF60935-2080-4FF8-8D24-AE4E05CD1DBA}" presName="compNode" presStyleCnt="0"/>
      <dgm:spPr/>
    </dgm:pt>
    <dgm:pt modelId="{82DB815E-56A6-43F3-A8D4-88E2748444A8}" type="pres">
      <dgm:prSet presAssocID="{6CF60935-2080-4FF8-8D24-AE4E05CD1D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AC66BBF-6850-495D-B493-CC765F85C0B1}" type="pres">
      <dgm:prSet presAssocID="{6CF60935-2080-4FF8-8D24-AE4E05CD1DBA}" presName="spaceRect" presStyleCnt="0"/>
      <dgm:spPr/>
    </dgm:pt>
    <dgm:pt modelId="{10C4506D-8949-477D-9631-726B9572D2CF}" type="pres">
      <dgm:prSet presAssocID="{6CF60935-2080-4FF8-8D24-AE4E05CD1DBA}" presName="textRect" presStyleLbl="revTx" presStyleIdx="1" presStyleCnt="3">
        <dgm:presLayoutVars>
          <dgm:chMax val="1"/>
          <dgm:chPref val="1"/>
        </dgm:presLayoutVars>
      </dgm:prSet>
      <dgm:spPr/>
    </dgm:pt>
    <dgm:pt modelId="{F5FB9CA2-2AE5-4016-8CD0-338A882F0538}" type="pres">
      <dgm:prSet presAssocID="{CF314393-C30B-4800-90CB-0BC3384C4A70}" presName="sibTrans" presStyleCnt="0"/>
      <dgm:spPr/>
    </dgm:pt>
    <dgm:pt modelId="{EDAEB2E2-095D-484F-9212-1AAC067BC67E}" type="pres">
      <dgm:prSet presAssocID="{C9DDFD02-0CFB-4BD6-B819-9490032B14E0}" presName="compNode" presStyleCnt="0"/>
      <dgm:spPr/>
    </dgm:pt>
    <dgm:pt modelId="{914C6106-72DF-42D6-A934-6EBDEC854FA1}" type="pres">
      <dgm:prSet presAssocID="{C9DDFD02-0CFB-4BD6-B819-9490032B14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7FDCB69-3DB0-4B47-BA13-1D6BAAA3E54E}" type="pres">
      <dgm:prSet presAssocID="{C9DDFD02-0CFB-4BD6-B819-9490032B14E0}" presName="spaceRect" presStyleCnt="0"/>
      <dgm:spPr/>
    </dgm:pt>
    <dgm:pt modelId="{72E75B7D-5328-4CCD-B4E6-7FD3B16F2C20}" type="pres">
      <dgm:prSet presAssocID="{C9DDFD02-0CFB-4BD6-B819-9490032B14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E49733-3F86-430E-A18C-121D7869D0C6}" type="presOf" srcId="{3B412A32-682B-43C8-BA42-A5A7DD428444}" destId="{04CD7F52-F4C7-43E4-BB47-85FC581E158A}" srcOrd="0" destOrd="0" presId="urn:microsoft.com/office/officeart/2018/2/layout/IconLabelList"/>
    <dgm:cxn modelId="{D7509738-F1E7-40D3-9BF0-1EC259DBC4BC}" srcId="{3B412A32-682B-43C8-BA42-A5A7DD428444}" destId="{C9DDFD02-0CFB-4BD6-B819-9490032B14E0}" srcOrd="2" destOrd="0" parTransId="{16BA23C3-15A6-4A5B-8460-AD72CF4C9DE3}" sibTransId="{64D9A59B-A1D6-4A1A-AF0C-779EDAE62BAD}"/>
    <dgm:cxn modelId="{0389A887-9245-4FBA-B3B9-C027B7319929}" type="presOf" srcId="{6CF60935-2080-4FF8-8D24-AE4E05CD1DBA}" destId="{10C4506D-8949-477D-9631-726B9572D2CF}" srcOrd="0" destOrd="0" presId="urn:microsoft.com/office/officeart/2018/2/layout/IconLabelList"/>
    <dgm:cxn modelId="{9056FB8C-48F3-4CD1-AB8C-DE6032449120}" type="presOf" srcId="{C9DDFD02-0CFB-4BD6-B819-9490032B14E0}" destId="{72E75B7D-5328-4CCD-B4E6-7FD3B16F2C20}" srcOrd="0" destOrd="0" presId="urn:microsoft.com/office/officeart/2018/2/layout/IconLabelList"/>
    <dgm:cxn modelId="{FEC425B8-7421-46A8-89C8-2125BE925AFD}" srcId="{3B412A32-682B-43C8-BA42-A5A7DD428444}" destId="{2FBD94A3-5198-4B18-80E2-CCDE3CAACD7F}" srcOrd="0" destOrd="0" parTransId="{09099B87-5994-465B-A01B-6052916106BA}" sibTransId="{9BD8CDA4-2B99-40DE-A1D5-61D8D500D458}"/>
    <dgm:cxn modelId="{0C9126B9-39FF-4981-823A-CD3DFF6B228E}" srcId="{3B412A32-682B-43C8-BA42-A5A7DD428444}" destId="{6CF60935-2080-4FF8-8D24-AE4E05CD1DBA}" srcOrd="1" destOrd="0" parTransId="{0F9D4C1F-035A-4CF1-A2EA-5330BB81420D}" sibTransId="{CF314393-C30B-4800-90CB-0BC3384C4A70}"/>
    <dgm:cxn modelId="{483311F9-6A07-45A3-8CE8-1BD8FC5CB37E}" type="presOf" srcId="{2FBD94A3-5198-4B18-80E2-CCDE3CAACD7F}" destId="{4BFD91CD-FD2D-4D90-8177-23C713AE2306}" srcOrd="0" destOrd="0" presId="urn:microsoft.com/office/officeart/2018/2/layout/IconLabelList"/>
    <dgm:cxn modelId="{DA9125CB-2835-44EB-AAA8-5D88AB24ABCB}" type="presParOf" srcId="{04CD7F52-F4C7-43E4-BB47-85FC581E158A}" destId="{FAC01752-3026-4DB6-8222-FFCE69979651}" srcOrd="0" destOrd="0" presId="urn:microsoft.com/office/officeart/2018/2/layout/IconLabelList"/>
    <dgm:cxn modelId="{9506EB49-B84B-439C-8CBC-00CDB0CCB1FF}" type="presParOf" srcId="{FAC01752-3026-4DB6-8222-FFCE69979651}" destId="{94DB2901-EAFB-48DB-82CC-95C417FAB875}" srcOrd="0" destOrd="0" presId="urn:microsoft.com/office/officeart/2018/2/layout/IconLabelList"/>
    <dgm:cxn modelId="{4E14FD60-7166-48E3-A28C-3F5F18F48483}" type="presParOf" srcId="{FAC01752-3026-4DB6-8222-FFCE69979651}" destId="{CA5FAB59-05FB-4902-B8AB-248398B3C84B}" srcOrd="1" destOrd="0" presId="urn:microsoft.com/office/officeart/2018/2/layout/IconLabelList"/>
    <dgm:cxn modelId="{8B69F83D-9755-4745-9B0D-BE8CAF81C4EB}" type="presParOf" srcId="{FAC01752-3026-4DB6-8222-FFCE69979651}" destId="{4BFD91CD-FD2D-4D90-8177-23C713AE2306}" srcOrd="2" destOrd="0" presId="urn:microsoft.com/office/officeart/2018/2/layout/IconLabelList"/>
    <dgm:cxn modelId="{AA9DC640-ED62-4A20-B3F2-BAF4EB7716C0}" type="presParOf" srcId="{04CD7F52-F4C7-43E4-BB47-85FC581E158A}" destId="{BD5B4691-810B-45ED-BCDE-4C863310E75F}" srcOrd="1" destOrd="0" presId="urn:microsoft.com/office/officeart/2018/2/layout/IconLabelList"/>
    <dgm:cxn modelId="{FBE9900E-973F-4F47-A70D-5498E6411BF9}" type="presParOf" srcId="{04CD7F52-F4C7-43E4-BB47-85FC581E158A}" destId="{D27DD757-78AB-40CA-82D3-AC1C64082900}" srcOrd="2" destOrd="0" presId="urn:microsoft.com/office/officeart/2018/2/layout/IconLabelList"/>
    <dgm:cxn modelId="{ECE2E12D-E40D-41BA-923B-9633D88D94A1}" type="presParOf" srcId="{D27DD757-78AB-40CA-82D3-AC1C64082900}" destId="{82DB815E-56A6-43F3-A8D4-88E2748444A8}" srcOrd="0" destOrd="0" presId="urn:microsoft.com/office/officeart/2018/2/layout/IconLabelList"/>
    <dgm:cxn modelId="{D2FF500C-1BDF-4776-B754-F6EABAFAD35C}" type="presParOf" srcId="{D27DD757-78AB-40CA-82D3-AC1C64082900}" destId="{5AC66BBF-6850-495D-B493-CC765F85C0B1}" srcOrd="1" destOrd="0" presId="urn:microsoft.com/office/officeart/2018/2/layout/IconLabelList"/>
    <dgm:cxn modelId="{6BCDCD05-8809-458E-8A43-B0B5F04EAEA5}" type="presParOf" srcId="{D27DD757-78AB-40CA-82D3-AC1C64082900}" destId="{10C4506D-8949-477D-9631-726B9572D2CF}" srcOrd="2" destOrd="0" presId="urn:microsoft.com/office/officeart/2018/2/layout/IconLabelList"/>
    <dgm:cxn modelId="{D3264196-B0B4-4C81-93BA-07BF18C6F56B}" type="presParOf" srcId="{04CD7F52-F4C7-43E4-BB47-85FC581E158A}" destId="{F5FB9CA2-2AE5-4016-8CD0-338A882F0538}" srcOrd="3" destOrd="0" presId="urn:microsoft.com/office/officeart/2018/2/layout/IconLabelList"/>
    <dgm:cxn modelId="{E03EDE7B-0943-4BFE-A3BB-AB648CE9DD91}" type="presParOf" srcId="{04CD7F52-F4C7-43E4-BB47-85FC581E158A}" destId="{EDAEB2E2-095D-484F-9212-1AAC067BC67E}" srcOrd="4" destOrd="0" presId="urn:microsoft.com/office/officeart/2018/2/layout/IconLabelList"/>
    <dgm:cxn modelId="{F130C88A-1026-48C4-BE2D-7D5E51813289}" type="presParOf" srcId="{EDAEB2E2-095D-484F-9212-1AAC067BC67E}" destId="{914C6106-72DF-42D6-A934-6EBDEC854FA1}" srcOrd="0" destOrd="0" presId="urn:microsoft.com/office/officeart/2018/2/layout/IconLabelList"/>
    <dgm:cxn modelId="{40066948-B263-447E-84DC-D3CEF8AF7BB6}" type="presParOf" srcId="{EDAEB2E2-095D-484F-9212-1AAC067BC67E}" destId="{67FDCB69-3DB0-4B47-BA13-1D6BAAA3E54E}" srcOrd="1" destOrd="0" presId="urn:microsoft.com/office/officeart/2018/2/layout/IconLabelList"/>
    <dgm:cxn modelId="{D3CF0968-099F-40AF-9CC8-119FCDF4AEB4}" type="presParOf" srcId="{EDAEB2E2-095D-484F-9212-1AAC067BC67E}" destId="{72E75B7D-5328-4CCD-B4E6-7FD3B16F2C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1DB69-AD4D-43BF-A5C7-02A4B609FE08}">
      <dsp:nvSpPr>
        <dsp:cNvPr id="0" name=""/>
        <dsp:cNvSpPr/>
      </dsp:nvSpPr>
      <dsp:spPr>
        <a:xfrm>
          <a:off x="0" y="65003"/>
          <a:ext cx="4952681" cy="108151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Στο μέλλον εκτιμάτε ότι 43 δυσεκατομμύρια συσκευές θα λειτουργούν σε </a:t>
          </a:r>
          <a:r>
            <a:rPr lang="en-US" sz="1500" kern="1200"/>
            <a:t>M2M</a:t>
          </a:r>
          <a:r>
            <a:rPr lang="el-GR" sz="1500" kern="1200"/>
            <a:t> επικοινωνία χωρίς ανθρώπινη επαφή!</a:t>
          </a:r>
          <a:endParaRPr lang="en-US" sz="1500" kern="1200"/>
        </a:p>
      </dsp:txBody>
      <dsp:txXfrm>
        <a:off x="52795" y="117798"/>
        <a:ext cx="4847091" cy="975928"/>
      </dsp:txXfrm>
    </dsp:sp>
    <dsp:sp modelId="{76564B54-059A-4EC2-A242-561AA2F9F9FD}">
      <dsp:nvSpPr>
        <dsp:cNvPr id="0" name=""/>
        <dsp:cNvSpPr/>
      </dsp:nvSpPr>
      <dsp:spPr>
        <a:xfrm>
          <a:off x="0" y="1189722"/>
          <a:ext cx="4952681" cy="108151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Επενδύσεις σε </a:t>
          </a:r>
          <a:r>
            <a:rPr lang="en-US" sz="1500" kern="1200"/>
            <a:t>Internet of Things </a:t>
          </a:r>
          <a:r>
            <a:rPr lang="el-GR" sz="1500" kern="1200"/>
            <a:t>τεχνολογίες θα φτάσουν το 13.8% ανά έτος μέχρι το τέλος του 2022.</a:t>
          </a:r>
          <a:endParaRPr lang="en-US" sz="1500" kern="1200"/>
        </a:p>
      </dsp:txBody>
      <dsp:txXfrm>
        <a:off x="52795" y="1242517"/>
        <a:ext cx="4847091" cy="975928"/>
      </dsp:txXfrm>
    </dsp:sp>
    <dsp:sp modelId="{2C112630-6007-413C-87D2-A01AC31DE5B8}">
      <dsp:nvSpPr>
        <dsp:cNvPr id="0" name=""/>
        <dsp:cNvSpPr/>
      </dsp:nvSpPr>
      <dsp:spPr>
        <a:xfrm>
          <a:off x="0" y="2314441"/>
          <a:ext cx="4952681" cy="108151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Ορατή βελτίωση στους τομείς</a:t>
          </a:r>
          <a:r>
            <a:rPr lang="en-US" sz="1500" kern="1200"/>
            <a:t>: </a:t>
          </a:r>
          <a:r>
            <a:rPr lang="el-GR" sz="1500" kern="1200"/>
            <a:t> </a:t>
          </a:r>
          <a:r>
            <a:rPr lang="en-US" sz="1500" kern="1200"/>
            <a:t>Wide Area IoT Networks, IoT </a:t>
          </a:r>
          <a:r>
            <a:rPr lang="el-GR" sz="1500" kern="1200"/>
            <a:t>Δίκτυα μικρής κλίμακας, </a:t>
          </a:r>
          <a:r>
            <a:rPr lang="en-US" sz="1500" kern="1200"/>
            <a:t>Personal Computers, Smart Energy, </a:t>
          </a:r>
          <a:r>
            <a:rPr lang="el-GR" sz="1500" kern="1200"/>
            <a:t>Ιατρικά Συστήματα καθώς και πολλούς άλλους τομείς</a:t>
          </a:r>
          <a:endParaRPr lang="en-US" sz="1500" kern="1200"/>
        </a:p>
      </dsp:txBody>
      <dsp:txXfrm>
        <a:off x="52795" y="2367236"/>
        <a:ext cx="4847091" cy="97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28593-2C9E-44C3-B43F-85811D796CF5}">
      <dsp:nvSpPr>
        <dsp:cNvPr id="0" name=""/>
        <dsp:cNvSpPr/>
      </dsp:nvSpPr>
      <dsp:spPr>
        <a:xfrm>
          <a:off x="1138979" y="859084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BFE6B-6C16-4A8B-825A-CA5F17F8FC7D}">
      <dsp:nvSpPr>
        <dsp:cNvPr id="0" name=""/>
        <dsp:cNvSpPr/>
      </dsp:nvSpPr>
      <dsp:spPr>
        <a:xfrm>
          <a:off x="569079" y="208327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Agriculture Internet of Things</a:t>
          </a:r>
        </a:p>
      </dsp:txBody>
      <dsp:txXfrm>
        <a:off x="569079" y="2083278"/>
        <a:ext cx="2072362" cy="720000"/>
      </dsp:txXfrm>
    </dsp:sp>
    <dsp:sp modelId="{74162D21-E445-4CE3-ABE8-033F969434B1}">
      <dsp:nvSpPr>
        <dsp:cNvPr id="0" name=""/>
        <dsp:cNvSpPr/>
      </dsp:nvSpPr>
      <dsp:spPr>
        <a:xfrm>
          <a:off x="3574005" y="859084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F7A24-0050-40D3-B32A-8924991D5EC3}">
      <dsp:nvSpPr>
        <dsp:cNvPr id="0" name=""/>
        <dsp:cNvSpPr/>
      </dsp:nvSpPr>
      <dsp:spPr>
        <a:xfrm>
          <a:off x="3004105" y="208327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Industrial Internet of Things</a:t>
          </a:r>
        </a:p>
      </dsp:txBody>
      <dsp:txXfrm>
        <a:off x="3004105" y="2083278"/>
        <a:ext cx="2072362" cy="720000"/>
      </dsp:txXfrm>
    </dsp:sp>
    <dsp:sp modelId="{171423AE-6AA3-4A0B-83D1-01D0C391E3D1}">
      <dsp:nvSpPr>
        <dsp:cNvPr id="0" name=""/>
        <dsp:cNvSpPr/>
      </dsp:nvSpPr>
      <dsp:spPr>
        <a:xfrm>
          <a:off x="6009031" y="859084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B409-F0FD-42DB-9AAC-FF2FB300141D}">
      <dsp:nvSpPr>
        <dsp:cNvPr id="0" name=""/>
        <dsp:cNvSpPr/>
      </dsp:nvSpPr>
      <dsp:spPr>
        <a:xfrm>
          <a:off x="5439131" y="208327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Green Internet of Things</a:t>
          </a:r>
        </a:p>
      </dsp:txBody>
      <dsp:txXfrm>
        <a:off x="5439131" y="2083278"/>
        <a:ext cx="2072362" cy="720000"/>
      </dsp:txXfrm>
    </dsp:sp>
    <dsp:sp modelId="{82B76AB7-7264-4841-B15B-0FD714B78BFA}">
      <dsp:nvSpPr>
        <dsp:cNvPr id="0" name=""/>
        <dsp:cNvSpPr/>
      </dsp:nvSpPr>
      <dsp:spPr>
        <a:xfrm>
          <a:off x="8444057" y="859084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383FD-5193-4B01-913D-0E639532A1B0}">
      <dsp:nvSpPr>
        <dsp:cNvPr id="0" name=""/>
        <dsp:cNvSpPr/>
      </dsp:nvSpPr>
      <dsp:spPr>
        <a:xfrm>
          <a:off x="7874157" y="208327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Smart Cities &amp; </a:t>
          </a:r>
          <a:r>
            <a:rPr lang="el-GR" sz="1900" kern="1200"/>
            <a:t>Έξυπνες Τεχνολογίες</a:t>
          </a:r>
          <a:endParaRPr lang="en-US" sz="1900" kern="1200"/>
        </a:p>
      </dsp:txBody>
      <dsp:txXfrm>
        <a:off x="7874157" y="2083278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B2901-EAFB-48DB-82CC-95C417FAB875}">
      <dsp:nvSpPr>
        <dsp:cNvPr id="0" name=""/>
        <dsp:cNvSpPr/>
      </dsp:nvSpPr>
      <dsp:spPr>
        <a:xfrm>
          <a:off x="1212569" y="642729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D91CD-FD2D-4D90-8177-23C713AE2306}">
      <dsp:nvSpPr>
        <dsp:cNvPr id="0" name=""/>
        <dsp:cNvSpPr/>
      </dsp:nvSpPr>
      <dsp:spPr>
        <a:xfrm>
          <a:off x="417971" y="229963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Ambient Intelligence</a:t>
          </a:r>
        </a:p>
      </dsp:txBody>
      <dsp:txXfrm>
        <a:off x="417971" y="2299633"/>
        <a:ext cx="2889450" cy="720000"/>
      </dsp:txXfrm>
    </dsp:sp>
    <dsp:sp modelId="{82DB815E-56A6-43F3-A8D4-88E2748444A8}">
      <dsp:nvSpPr>
        <dsp:cNvPr id="0" name=""/>
        <dsp:cNvSpPr/>
      </dsp:nvSpPr>
      <dsp:spPr>
        <a:xfrm>
          <a:off x="4607673" y="642729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4506D-8949-477D-9631-726B9572D2CF}">
      <dsp:nvSpPr>
        <dsp:cNvPr id="0" name=""/>
        <dsp:cNvSpPr/>
      </dsp:nvSpPr>
      <dsp:spPr>
        <a:xfrm>
          <a:off x="3813075" y="229963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Embedded Computing &amp; Moore’s Law</a:t>
          </a:r>
        </a:p>
      </dsp:txBody>
      <dsp:txXfrm>
        <a:off x="3813075" y="2299633"/>
        <a:ext cx="2889450" cy="720000"/>
      </dsp:txXfrm>
    </dsp:sp>
    <dsp:sp modelId="{914C6106-72DF-42D6-A934-6EBDEC854FA1}">
      <dsp:nvSpPr>
        <dsp:cNvPr id="0" name=""/>
        <dsp:cNvSpPr/>
      </dsp:nvSpPr>
      <dsp:spPr>
        <a:xfrm>
          <a:off x="8002777" y="642729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75B7D-5328-4CCD-B4E6-7FD3B16F2C20}">
      <dsp:nvSpPr>
        <dsp:cNvPr id="0" name=""/>
        <dsp:cNvSpPr/>
      </dsp:nvSpPr>
      <dsp:spPr>
        <a:xfrm>
          <a:off x="7208178" y="229963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Ubiquitous Computing</a:t>
          </a:r>
        </a:p>
      </dsp:txBody>
      <dsp:txXfrm>
        <a:off x="7208178" y="2299633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7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5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0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3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5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static.politico.com/7c/56/9b80979549c7b765f2ed82272462/newlede-usleadership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ticlestheme.com/wp-content/uploads/2022/04/workflow-automation-for-healthcare-interoperability-intely.jp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DB809A5-C3C2-4CA5-AA97-6134D5B8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6154" y="0"/>
            <a:ext cx="716584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4680E-CF8A-006F-37F9-0A63A8F36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3363" y="351956"/>
            <a:ext cx="594664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l-G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Πρότυπα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και διεργασίες στο Διαδίκτυο των Αντικειμένων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AA24-9151-E231-4F1A-D85D88A9E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329" y="3971636"/>
            <a:ext cx="5946647" cy="2526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700" dirty="0">
                <a:solidFill>
                  <a:srgbClr val="FFFFFF"/>
                </a:solidFill>
                <a:latin typeface="Candara" panose="020E0502030303020204" pitchFamily="34" charset="0"/>
              </a:rPr>
              <a:t>Επιβλέπων</a:t>
            </a:r>
            <a:r>
              <a:rPr lang="en-US" sz="1700" dirty="0">
                <a:solidFill>
                  <a:srgbClr val="FFFFFF"/>
                </a:solidFill>
                <a:latin typeface="Candara" panose="020E0502030303020204" pitchFamily="34" charset="0"/>
              </a:rPr>
              <a:t>: Dr. Δουμένης </a:t>
            </a:r>
            <a:r>
              <a:rPr lang="el-GR" sz="1700" dirty="0">
                <a:solidFill>
                  <a:srgbClr val="FFFFFF"/>
                </a:solidFill>
                <a:latin typeface="Candara" panose="020E0502030303020204" pitchFamily="34" charset="0"/>
              </a:rPr>
              <a:t>Γρηγόριος</a:t>
            </a:r>
            <a:endParaRPr lang="en-US" sz="17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700" i="1" dirty="0">
                <a:solidFill>
                  <a:srgbClr val="FFFFFF"/>
                </a:solidFill>
              </a:rPr>
              <a:t>Παρουσίαση</a:t>
            </a:r>
            <a:r>
              <a:rPr lang="en-US" sz="1700" i="1" dirty="0">
                <a:solidFill>
                  <a:srgbClr val="FFFFFF"/>
                </a:solidFill>
              </a:rPr>
              <a:t> Πτυχιακής Εργασίας του φοιτητή Αλέξανδρου Παναγιωτακόπουλου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i="1" dirty="0">
              <a:solidFill>
                <a:srgbClr val="FFFFFF"/>
              </a:solidFill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700" dirty="0">
                <a:solidFill>
                  <a:srgbClr val="FFFFFF"/>
                </a:solidFill>
              </a:rPr>
              <a:t>Ακαδημαϊκό έτος</a:t>
            </a:r>
            <a:r>
              <a:rPr lang="en-US" sz="1700" dirty="0">
                <a:solidFill>
                  <a:srgbClr val="FFFFFF"/>
                </a:solidFill>
              </a:rPr>
              <a:t>: 2021-2022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F357A44-55EB-46D6-97BB-B89E12C22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98409460-1D1E-427B-AA6D-A7490D8CA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FCFBD62-C295-4E16-AFD9-023BC1AA1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112" name="Picture 111" descr="Logo&#10;&#10;Description automatically generated">
            <a:extLst>
              <a:ext uri="{FF2B5EF4-FFF2-40B4-BE49-F238E27FC236}">
                <a16:creationId xmlns:a16="http://schemas.microsoft.com/office/drawing/2014/main" id="{AF48A096-9A36-EAF5-5EF9-CF0A00A44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02" y="491967"/>
            <a:ext cx="2538358" cy="1728421"/>
          </a:xfrm>
          <a:prstGeom prst="rect">
            <a:avLst/>
          </a:prstGeom>
        </p:spPr>
      </p:pic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F0E53402-C562-416F-D2C0-2F2812CDB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59" y="2660779"/>
            <a:ext cx="1693192" cy="169319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ADE89E-F4FB-1A7E-7064-BCFFEA2B4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3" y="4794362"/>
            <a:ext cx="1276925" cy="15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9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D5FB45-862A-017A-7B83-B696C678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l-GR" dirty="0"/>
              <a:t>Πόροι</a:t>
            </a:r>
            <a:r>
              <a:rPr lang="en-US" dirty="0"/>
              <a:t> (Resources)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590B-C4F0-511D-2DCE-E1CD693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r>
              <a:rPr lang="el-GR" sz="1800"/>
              <a:t>Θεμελιώδη ρόλο για τη διαλειτουργικότητα μεταξύ </a:t>
            </a:r>
            <a:r>
              <a:rPr lang="en-US" sz="1800"/>
              <a:t>Internet of Things </a:t>
            </a:r>
            <a:r>
              <a:rPr lang="el-GR" sz="1800"/>
              <a:t>συσκευών</a:t>
            </a:r>
          </a:p>
          <a:p>
            <a:r>
              <a:rPr lang="el-GR" sz="1800"/>
              <a:t>Απαιτούνται πόροι για δοκιμή </a:t>
            </a:r>
            <a:r>
              <a:rPr lang="en-US" sz="1800"/>
              <a:t>API</a:t>
            </a:r>
            <a:r>
              <a:rPr lang="el-GR" sz="1800"/>
              <a:t> για κοινούς μηχανισμούς και παρακολούθηση χρησιμοποιώντας ένα επίπεδο παρακολούθησης των συσκευών 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7" name="Picture 6" descr="Diagram, icon&#10;&#10;Description automatically generated">
            <a:extLst>
              <a:ext uri="{FF2B5EF4-FFF2-40B4-BE49-F238E27FC236}">
                <a16:creationId xmlns:a16="http://schemas.microsoft.com/office/drawing/2014/main" id="{A5171673-EDBD-6997-63EB-EC9853AE4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338" b="2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F28F1-FA18-B910-820D-464D45E2442C}"/>
              </a:ext>
            </a:extLst>
          </p:cNvPr>
          <p:cNvSpPr txBox="1"/>
          <p:nvPr/>
        </p:nvSpPr>
        <p:spPr>
          <a:xfrm>
            <a:off x="6973360" y="6075293"/>
            <a:ext cx="38701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https://dnip.ch/wp-content/uploads/elementor/thumbs/iot-g3e23e0359_1920-pubxcbotwt30nl9n2oo6mtnnq80ztus4u58q7qaq2w.png</a:t>
            </a:r>
          </a:p>
        </p:txBody>
      </p:sp>
    </p:spTree>
    <p:extLst>
      <p:ext uri="{BB962C8B-B14F-4D97-AF65-F5344CB8AC3E}">
        <p14:creationId xmlns:p14="http://schemas.microsoft.com/office/powerpoint/2010/main" val="249937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1" name="Group 13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2" name="Picture 15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53" name="Rectangle 17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9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D65EE-A8D0-3F43-57F2-16102A9C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el-GR" sz="3600" dirty="0"/>
              <a:t>Ετερογενείς Συσκευές</a:t>
            </a:r>
            <a:r>
              <a:rPr lang="en-US" sz="3600" dirty="0"/>
              <a:t> (Heterogenous Devices)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D8373-4332-C157-1D67-18BD458EB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r>
              <a:rPr lang="el-GR" sz="1800" dirty="0"/>
              <a:t>Ποικίλες αναπαραστάσεις δεδομένων και </a:t>
            </a:r>
            <a:r>
              <a:rPr lang="en-US" sz="1800" dirty="0"/>
              <a:t>API</a:t>
            </a:r>
          </a:p>
          <a:p>
            <a:r>
              <a:rPr lang="el-GR" sz="1800" dirty="0"/>
              <a:t>Έλλειψη σημασιολογίας δεδομένων </a:t>
            </a:r>
            <a:r>
              <a:rPr lang="en-US" sz="1800" dirty="0"/>
              <a:t>(data semantics)</a:t>
            </a:r>
            <a:r>
              <a:rPr lang="el-GR" sz="1800" dirty="0"/>
              <a:t> και απαιτούνται κοινά πρότυπα για τον υπολογισμό της σημασίας των δεδομένων</a:t>
            </a:r>
          </a:p>
          <a:p>
            <a:r>
              <a:rPr lang="el-GR" sz="1800" dirty="0"/>
              <a:t>Ύπαρξη μεμονωμένων συστημάτων </a:t>
            </a:r>
            <a:endParaRPr lang="en-US" sz="18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957B1A-B2A3-9736-CBD7-BB3F4F32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29300"/>
            <a:ext cx="4209625" cy="279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0819E-6EEC-2B3F-3134-B189C040F42D}"/>
              </a:ext>
            </a:extLst>
          </p:cNvPr>
          <p:cNvSpPr txBox="1"/>
          <p:nvPr/>
        </p:nvSpPr>
        <p:spPr>
          <a:xfrm>
            <a:off x="6954114" y="5056184"/>
            <a:ext cx="42659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https://www.iotworldtoday.com/files/2020/01/GettyImages-670631560-1.jpg</a:t>
            </a:r>
          </a:p>
        </p:txBody>
      </p:sp>
    </p:spTree>
    <p:extLst>
      <p:ext uri="{BB962C8B-B14F-4D97-AF65-F5344CB8AC3E}">
        <p14:creationId xmlns:p14="http://schemas.microsoft.com/office/powerpoint/2010/main" val="275296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2287A-3E65-05D6-C79A-2E1EE237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l-GR" sz="4100">
                <a:solidFill>
                  <a:srgbClr val="FFFFFF"/>
                </a:solidFill>
              </a:rPr>
              <a:t>Ταξινομήσεις Διαλειτουργικότητας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67E4-EBA2-9102-19CC-104B0BD0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1800" dirty="0">
                <a:solidFill>
                  <a:srgbClr val="FFFFFF"/>
                </a:solidFill>
              </a:rPr>
              <a:t>Υπάρχουν 4 ταξινομήσεις διαλειτουργικότητας</a:t>
            </a:r>
            <a:r>
              <a:rPr lang="en-US" sz="1800" dirty="0">
                <a:solidFill>
                  <a:srgbClr val="FFFFFF"/>
                </a:solidFill>
              </a:rPr>
              <a:t>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Device Interoperability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Technical Interoperability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Network Interoperability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Syntactic Interoperability</a:t>
            </a:r>
            <a:endParaRPr lang="el-GR" sz="1800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73F331-DC8D-1BD6-AB8A-0C2D1426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7" y="2866342"/>
            <a:ext cx="4817466" cy="112006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BF925C6-B00E-2C14-6BC0-9CE447AE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A6802A-FA5A-3DF5-BDBE-B4569EFA6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5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277A1506-94CB-4191-889E-057D0335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8DC02170-EA3D-4B1A-AAFC-5AAA49F0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A07EAD7-0D85-41F8-8DC9-FBB32388B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B4ADCE-0EC0-42C7-85D9-0C4E9B01E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F26B21-41D3-4331-8AD2-6F4B04022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2592A22-6210-4599-8966-939079CBF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7859DB-FE9E-47C0-B29C-3F0198DA8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BB267-1342-1E2E-4DE0-E25F05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00"/>
            <a:ext cx="4648200" cy="2149475"/>
          </a:xfrm>
        </p:spPr>
        <p:txBody>
          <a:bodyPr>
            <a:normAutofit/>
          </a:bodyPr>
          <a:lstStyle/>
          <a:p>
            <a:r>
              <a:rPr lang="en-US" sz="3600"/>
              <a:t>Internet of Things </a:t>
            </a:r>
            <a:r>
              <a:rPr lang="el-GR" sz="3600"/>
              <a:t>- Πλατφόρμες</a:t>
            </a:r>
          </a:p>
        </p:txBody>
      </p:sp>
      <p:pic>
        <p:nvPicPr>
          <p:cNvPr id="10" name="Εικόνα 18">
            <a:extLst>
              <a:ext uri="{FF2B5EF4-FFF2-40B4-BE49-F238E27FC236}">
                <a16:creationId xmlns:a16="http://schemas.microsoft.com/office/drawing/2014/main" id="{EAAA727B-6D54-C50F-138C-38D5F7D04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5" y="1594654"/>
            <a:ext cx="2405745" cy="13953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E9435-B05A-B35D-E5B2-A50E7FBF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80" y="3429000"/>
            <a:ext cx="4647901" cy="228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l-GR" sz="1500"/>
              <a:t>Πάρα πολλές </a:t>
            </a:r>
            <a:r>
              <a:rPr lang="en-US" sz="1500"/>
              <a:t>IoT </a:t>
            </a:r>
            <a:r>
              <a:rPr lang="el-GR" sz="1500"/>
              <a:t>Πλατφόρμες που παρέχουν διαφορετικά προνόμοια και ικανοποιούν διαφορετικές ανάνγκες</a:t>
            </a:r>
          </a:p>
          <a:p>
            <a:pPr>
              <a:lnSpc>
                <a:spcPct val="100000"/>
              </a:lnSpc>
            </a:pPr>
            <a:r>
              <a:rPr lang="el-GR" sz="1500"/>
              <a:t>Κύρια παραδείγματα </a:t>
            </a:r>
            <a:r>
              <a:rPr lang="en-US" sz="1500"/>
              <a:t>IoT </a:t>
            </a:r>
            <a:r>
              <a:rPr lang="el-GR" sz="1500"/>
              <a:t>πλατφόρμων συμπεριλαμβάνουν</a:t>
            </a:r>
            <a:r>
              <a:rPr lang="en-US" sz="1500"/>
              <a:t>: Thinger.io, Microsoft Azure IoT, ThingsBoard, AWS IoT, Google Cloud IoT, IBM Watson, Oracle Internet of Things Cloud Service, OpenRemote</a:t>
            </a:r>
            <a:r>
              <a:rPr lang="el-GR" sz="1500"/>
              <a:t>.</a:t>
            </a:r>
            <a:r>
              <a:rPr lang="en-US" sz="1500"/>
              <a:t> </a:t>
            </a:r>
            <a:endParaRPr lang="en-US" sz="1500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85A10BB1-87DC-7EC7-B37E-1E3648270D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47" y="1666476"/>
            <a:ext cx="2405745" cy="1263015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1252B3A-B863-A4C5-0F8F-B196B31F3C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03" y="3521401"/>
            <a:ext cx="2274632" cy="2274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1ED08-848A-7EFB-B382-C889A599FB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5" y="3695472"/>
            <a:ext cx="2405745" cy="192346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3F933EB-9071-434F-248A-8155157CA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17BC151-2F4E-883F-D5B8-FE60255A3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" name="Group 15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2" name="Picture 17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038847-967F-36A2-0382-971863AD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191000" cy="2682875"/>
          </a:xfrm>
        </p:spPr>
        <p:txBody>
          <a:bodyPr>
            <a:normAutofit/>
          </a:bodyPr>
          <a:lstStyle/>
          <a:p>
            <a:r>
              <a:rPr lang="el-GR" sz="4000"/>
              <a:t>Μια τυπική αρχιτεκτονική </a:t>
            </a:r>
            <a:r>
              <a:rPr lang="en-US" sz="4000"/>
              <a:t>Internet of Things </a:t>
            </a:r>
            <a:r>
              <a:rPr lang="el-GR" sz="4000"/>
              <a:t>Πλατφόρμας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33E1-9B85-BA33-BE1D-6469A889E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190730" cy="2667000"/>
          </a:xfrm>
        </p:spPr>
        <p:txBody>
          <a:bodyPr>
            <a:normAutofit/>
          </a:bodyPr>
          <a:lstStyle/>
          <a:p>
            <a:r>
              <a:rPr lang="en-US" sz="1800"/>
              <a:t>Devices</a:t>
            </a:r>
          </a:p>
          <a:p>
            <a:r>
              <a:rPr lang="en-US" sz="1800"/>
              <a:t>Data Analysis &amp; Visualization</a:t>
            </a:r>
          </a:p>
          <a:p>
            <a:r>
              <a:rPr lang="en-US" sz="1800"/>
              <a:t>Storage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D72952-F096-FAD2-09AB-3C7B3704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786805"/>
            <a:ext cx="5881672" cy="313199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08EAF16-70CE-96C1-EBC9-4E01C15FE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EB355EF-1009-24FB-8AB3-8882D9F0D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F0575-5D27-8D57-D33D-2DF018A3026F}"/>
              </a:ext>
            </a:extLst>
          </p:cNvPr>
          <p:cNvSpPr txBox="1"/>
          <p:nvPr/>
        </p:nvSpPr>
        <p:spPr>
          <a:xfrm>
            <a:off x="6055787" y="5056030"/>
            <a:ext cx="427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https://learn.microsoft.com/en-us/azure/iot-central/core/media/concepts-architecture/architecture.png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267602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2BF05-856A-4AB0-B6F0-8B3BE040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5C2899-2E0D-42CC-9419-7B586A07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30FD5F-23AA-4F3B-9ADF-D4717AC1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75D7EA-FD3D-4DFF-9B32-9B6F8D7D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0BF978-80BA-6428-D61C-52C45831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5334000" cy="2831136"/>
          </a:xfrm>
        </p:spPr>
        <p:txBody>
          <a:bodyPr>
            <a:normAutofit/>
          </a:bodyPr>
          <a:lstStyle/>
          <a:p>
            <a:r>
              <a:rPr lang="el-GR" dirty="0"/>
              <a:t>Πρώτη Εφαρμογή – Απομακρυσμένος έλεγχος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4713-00F8-1455-FD0D-78F66216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5333657" cy="2585613"/>
          </a:xfrm>
        </p:spPr>
        <p:txBody>
          <a:bodyPr>
            <a:normAutofit/>
          </a:bodyPr>
          <a:lstStyle/>
          <a:p>
            <a:r>
              <a:rPr lang="el-GR" sz="1800" dirty="0"/>
              <a:t>Σύνδεση στο </a:t>
            </a:r>
            <a:r>
              <a:rPr lang="en-US" sz="1800" dirty="0"/>
              <a:t>Thinger.io</a:t>
            </a:r>
          </a:p>
          <a:p>
            <a:r>
              <a:rPr lang="en-US" sz="1800" dirty="0"/>
              <a:t>CC3200 Launch XL </a:t>
            </a:r>
            <a:r>
              <a:rPr lang="el-GR" sz="1800" dirty="0"/>
              <a:t>της </a:t>
            </a:r>
            <a:r>
              <a:rPr lang="en-US" sz="1800" dirty="0"/>
              <a:t>Texas Instruments</a:t>
            </a:r>
          </a:p>
          <a:p>
            <a:r>
              <a:rPr lang="en-US" sz="1800" dirty="0"/>
              <a:t>Energia IDE</a:t>
            </a:r>
          </a:p>
          <a:p>
            <a:endParaRPr lang="el-GR" sz="1800" dirty="0"/>
          </a:p>
        </p:txBody>
      </p:sp>
      <p:pic>
        <p:nvPicPr>
          <p:cNvPr id="6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5ABABB47-40F5-E540-BB3E-ED0CA69D8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-1" b="4797"/>
          <a:stretch/>
        </p:blipFill>
        <p:spPr>
          <a:xfrm>
            <a:off x="6626806" y="1019556"/>
            <a:ext cx="4817466" cy="481888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6465975-C9A3-E1FB-8AE0-F9CB6D938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5E4C0B-BA11-FE22-FA91-733C59B50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4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1D4D53-4968-FE1A-0158-7F17938B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l-GR" dirty="0"/>
              <a:t>Δεύτερη Εφαρμογή – Απομακρυσμένος έλεγχος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B72-2FA9-FC3C-4790-811869092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 fontScale="92500" lnSpcReduction="20000"/>
          </a:bodyPr>
          <a:lstStyle/>
          <a:p>
            <a:r>
              <a:rPr lang="el-GR" sz="1800" dirty="0"/>
              <a:t>Σύνδεση στο </a:t>
            </a:r>
            <a:r>
              <a:rPr lang="en-US" sz="1800" dirty="0"/>
              <a:t>Thinger.io </a:t>
            </a:r>
          </a:p>
          <a:p>
            <a:r>
              <a:rPr lang="en-US" sz="1800" dirty="0"/>
              <a:t>Arduino IDE</a:t>
            </a:r>
          </a:p>
          <a:p>
            <a:r>
              <a:rPr lang="en-US" sz="1800" dirty="0"/>
              <a:t>Espressif32 Development Kit (ESP32)</a:t>
            </a:r>
          </a:p>
          <a:p>
            <a:r>
              <a:rPr lang="en-US" sz="1800" dirty="0"/>
              <a:t>3 LEDs </a:t>
            </a:r>
          </a:p>
          <a:p>
            <a:r>
              <a:rPr lang="en-US" sz="1800" dirty="0"/>
              <a:t>10 Male-To-Male Jumper </a:t>
            </a:r>
            <a:r>
              <a:rPr lang="el-GR" sz="1800" dirty="0"/>
              <a:t>καλώδια</a:t>
            </a:r>
          </a:p>
          <a:p>
            <a:r>
              <a:rPr lang="el-GR" sz="1800" dirty="0"/>
              <a:t>3 Αντιστάσεις 100 Ω</a:t>
            </a:r>
          </a:p>
          <a:p>
            <a:r>
              <a:rPr lang="el-GR" sz="1800" dirty="0"/>
              <a:t>1 Αντίσταση 1 κΩ</a:t>
            </a:r>
          </a:p>
          <a:p>
            <a:r>
              <a:rPr lang="el-GR" sz="1800" dirty="0"/>
              <a:t>1 </a:t>
            </a:r>
            <a:r>
              <a:rPr lang="en-US" sz="1800" dirty="0"/>
              <a:t>Button</a:t>
            </a:r>
          </a:p>
          <a:p>
            <a:r>
              <a:rPr lang="en-US" sz="1800" dirty="0"/>
              <a:t>1 Breadboard</a:t>
            </a:r>
            <a:endParaRPr lang="el-GR" sz="1800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0C5CC81-CAF8-CF58-B243-D1D822DFC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 r="3" b="3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3549E03-5FC9-F181-CE77-6D57F3F0B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12E4DF6-D10F-90D8-94F2-0302C12E5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250DF-28F5-5C39-1315-B4EF67DB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 fontScale="90000"/>
          </a:bodyPr>
          <a:lstStyle/>
          <a:p>
            <a:r>
              <a:rPr lang="el-GR" dirty="0">
                <a:solidFill>
                  <a:srgbClr val="FFFFFF"/>
                </a:solidFill>
              </a:rPr>
              <a:t>Τρίτη Εφαρμογή – Καταγραφή Υγρασίας και Θερμοκρασίας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6336-06A8-5720-7DC3-5DE74CC5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Σύνδεση στο </a:t>
            </a:r>
            <a:r>
              <a:rPr lang="en-US" sz="1800" dirty="0">
                <a:solidFill>
                  <a:srgbClr val="FFFFFF"/>
                </a:solidFill>
              </a:rPr>
              <a:t>Azure IoT Central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Arduino IDE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ESPRESSIF32 Development Kit (ESP32)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DHT11 – 3 Jumpers Male-To-Male</a:t>
            </a:r>
            <a:endParaRPr lang="el-GR" sz="1800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FD6805E-CF51-EE05-04C2-AB718C3A2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7" y="1619823"/>
            <a:ext cx="4817466" cy="36131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7434C2-8A51-8125-1611-AC68B5050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4A215B3-D4CF-069F-795B-9A5F3F1B7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4EC91-BC00-1AB5-E179-81E389FB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 fontScale="90000"/>
          </a:bodyPr>
          <a:lstStyle/>
          <a:p>
            <a:r>
              <a:rPr lang="el-GR" dirty="0">
                <a:solidFill>
                  <a:srgbClr val="FFFFFF"/>
                </a:solidFill>
              </a:rPr>
              <a:t>Τέταρτη Εφαρμογή – Καταγραφή Υγρασίας και Θερμοκρασίας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575B2-F21B-35C1-BFA2-85F4C8431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Σύνδεση στο </a:t>
            </a:r>
            <a:r>
              <a:rPr lang="en-US" sz="1800" dirty="0">
                <a:solidFill>
                  <a:srgbClr val="FFFFFF"/>
                </a:solidFill>
              </a:rPr>
              <a:t>Azure IoT Central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Arduino IDE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ESPRESSIF32 C3 DevKitC02</a:t>
            </a:r>
          </a:p>
          <a:p>
            <a:r>
              <a:rPr lang="en-US" sz="1800" dirty="0">
                <a:solidFill>
                  <a:srgbClr val="FFFFFF"/>
                </a:solidFill>
              </a:rPr>
              <a:t>3 Jumper Cables Male-to-Female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10 k</a:t>
            </a:r>
            <a:r>
              <a:rPr lang="el-GR" sz="1800" dirty="0">
                <a:solidFill>
                  <a:srgbClr val="FFFFFF"/>
                </a:solidFill>
              </a:rPr>
              <a:t>Ω </a:t>
            </a:r>
            <a:r>
              <a:rPr lang="en-US" sz="1800" dirty="0">
                <a:solidFill>
                  <a:srgbClr val="FFFFFF"/>
                </a:solidFill>
              </a:rPr>
              <a:t>resistance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DHT22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E9B2788-52F7-4FD8-9A6C-1CBD7011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27285D-4714-43A4-B813-F4723866D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96FC73-5547-418C-A557-60B63BA6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B863185-EC60-4467-EFEB-AD14C2D70A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r="21880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E32EC43-C92C-2801-DD9A-B6B7E4BE0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DAE66D1-7093-89BF-C801-CC500A3EA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0292BAD4-5BB2-4CD3-AB5B-C35EF9F7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91DE0E-6861-418E-964C-304C560A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848AF8-FC50-42AF-8B5B-3F6D2EC3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9C0B3-01E5-4A82-B87C-62B1483F1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DFA784-845D-4F99-B808-5C025E39B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7EABD-BF20-E9B1-9C6C-94917E65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66800"/>
            <a:ext cx="53675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dirty="0"/>
              <a:t>Αποτελέσματα</a:t>
            </a:r>
            <a:r>
              <a:rPr lang="en-US" dirty="0"/>
              <a:t> 4</a:t>
            </a:r>
            <a:r>
              <a:rPr lang="en-US" baseline="30000" dirty="0"/>
              <a:t>ης</a:t>
            </a:r>
            <a:r>
              <a:rPr lang="en-US" dirty="0"/>
              <a:t> Εφαρμογής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623C8-B62F-FE9A-8F48-AD4EE0174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4074784"/>
            <a:ext cx="53675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l-GR" sz="2200" dirty="0"/>
              <a:t>Εύκολη</a:t>
            </a:r>
            <a:r>
              <a:rPr lang="en-US" sz="2200" dirty="0"/>
              <a:t>, </a:t>
            </a:r>
            <a:r>
              <a:rPr lang="el-GR" sz="2200" dirty="0"/>
              <a:t>γρήγορη</a:t>
            </a:r>
            <a:r>
              <a:rPr lang="en-US" sz="2200" dirty="0"/>
              <a:t> και </a:t>
            </a:r>
            <a:r>
              <a:rPr lang="el-GR" sz="2200" dirty="0"/>
              <a:t>πανίσχυρη</a:t>
            </a:r>
            <a:r>
              <a:rPr lang="en-US" sz="2200" dirty="0"/>
              <a:t> </a:t>
            </a:r>
            <a:r>
              <a:rPr lang="el-GR" sz="2200" dirty="0"/>
              <a:t>αναπαράσταση</a:t>
            </a:r>
            <a:r>
              <a:rPr lang="en-US" sz="2200" dirty="0"/>
              <a:t> δεδομένων μέσω </a:t>
            </a:r>
            <a:r>
              <a:rPr lang="el-GR" sz="2200" dirty="0"/>
              <a:t>της πλατφόρμας </a:t>
            </a:r>
            <a:r>
              <a:rPr lang="en-US" sz="2200" dirty="0"/>
              <a:t>Azure IoT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3CEB61-6797-DD8A-ACB5-7AB8185F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1374"/>
            <a:ext cx="4209625" cy="216795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3A7214-4197-297E-845D-44431DA1E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D4CA8F4-2E62-6947-AB5C-72D254B0D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036A-2763-5364-D9FB-99F4F4FB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Περιεχόμενα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BD13-6B68-A1E2-E848-280B5E6B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  <a:endParaRPr lang="el-GR" dirty="0"/>
          </a:p>
          <a:p>
            <a:r>
              <a:rPr lang="el-GR" dirty="0"/>
              <a:t>Ευκαιρίες για το Διαδίκτυο Των Αντικειμένων</a:t>
            </a:r>
            <a:endParaRPr lang="en-US" dirty="0"/>
          </a:p>
          <a:p>
            <a:r>
              <a:rPr lang="el-GR" dirty="0"/>
              <a:t>Παρόμοιοι όροι με το </a:t>
            </a:r>
            <a:r>
              <a:rPr lang="en-US" dirty="0"/>
              <a:t>Internet of Things</a:t>
            </a:r>
          </a:p>
          <a:p>
            <a:r>
              <a:rPr lang="el-GR" dirty="0"/>
              <a:t>Ανάνγκη για Πρότυπα και Διασυνδεσιμότητα</a:t>
            </a:r>
          </a:p>
          <a:p>
            <a:r>
              <a:rPr lang="el-GR" dirty="0"/>
              <a:t>Εφαρμογές πάνω σε </a:t>
            </a:r>
            <a:r>
              <a:rPr lang="en-US" dirty="0"/>
              <a:t>Internet of Things </a:t>
            </a:r>
            <a:r>
              <a:rPr lang="el-GR" dirty="0"/>
              <a:t>πλατφόρμες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BBE278-1831-F507-5672-202B4BE7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D50DC57-500F-AD32-F9C3-CE0A498B5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Group 15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72834-4BD2-B7B9-C051-F7C87725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 fontScale="90000"/>
          </a:bodyPr>
          <a:lstStyle/>
          <a:p>
            <a:r>
              <a:rPr lang="el-GR" sz="4100" dirty="0"/>
              <a:t>Πέμπτη Εφαρμογή – Καταγραφή Θερμοκρασίας και Υγρασίας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5EFC-BF58-8746-DD96-FAA939C7D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el-GR" sz="1800" dirty="0"/>
              <a:t>Σύνδεση στο </a:t>
            </a:r>
            <a:r>
              <a:rPr lang="en-US" sz="1800" dirty="0"/>
              <a:t>Thinger.io</a:t>
            </a:r>
          </a:p>
          <a:p>
            <a:r>
              <a:rPr lang="en-US" sz="1800" dirty="0"/>
              <a:t>Arduino IDE</a:t>
            </a:r>
          </a:p>
          <a:p>
            <a:r>
              <a:rPr lang="en-US" sz="1800" dirty="0"/>
              <a:t>ESRESSIF8266 </a:t>
            </a:r>
          </a:p>
          <a:p>
            <a:r>
              <a:rPr lang="en-US" sz="1800" dirty="0"/>
              <a:t>3 Jumper Male to Female</a:t>
            </a:r>
          </a:p>
          <a:p>
            <a:r>
              <a:rPr lang="en-US" sz="1800" dirty="0"/>
              <a:t>DHT11</a:t>
            </a:r>
          </a:p>
        </p:txBody>
      </p:sp>
      <p:pic>
        <p:nvPicPr>
          <p:cNvPr id="7" name="Picture 6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19682CFA-3A04-E879-E4BC-276845C017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8" r="856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6E8C0AD-0567-CD37-7C1F-786938999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A80996-99CE-4B63-1235-66188F622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0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92BAD4-5BB2-4CD3-AB5B-C35EF9F7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1"/>
            <a:ext cx="5236971" cy="6858000"/>
            <a:chOff x="20829" y="1"/>
            <a:chExt cx="5236971" cy="685799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91DE0E-6861-418E-964C-304C560A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848AF8-FC50-42AF-8B5B-3F6D2EC3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629C0B3-01E5-4A82-B87C-62B1483F1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DFA784-845D-4F99-B808-5C025E39B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EEF3-A075-11D6-DD9B-7029F4D7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66800"/>
            <a:ext cx="53675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dirty="0"/>
              <a:t>Αποτελέσματα</a:t>
            </a:r>
            <a:r>
              <a:rPr lang="en-US" dirty="0"/>
              <a:t> 5</a:t>
            </a:r>
            <a:r>
              <a:rPr lang="en-US" baseline="30000" dirty="0"/>
              <a:t>ης</a:t>
            </a:r>
            <a:r>
              <a:rPr lang="en-US" dirty="0"/>
              <a:t> Εφαρμογής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58CF-578E-4DB6-9DBB-5B2EACFE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4074784"/>
            <a:ext cx="53675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l-GR" sz="2200" dirty="0"/>
              <a:t>Εύκολη και γρήγορη αναπαράσταση των δεδομένων μέσω της πλατφόρμας </a:t>
            </a:r>
            <a:r>
              <a:rPr lang="en-US" sz="2200" dirty="0"/>
              <a:t>Thinger.io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AFBC5-E9A6-CCB7-028A-95A8C370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6635"/>
            <a:ext cx="4209625" cy="2157433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A57D151-FA26-F5D9-210C-5EEC842E5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7DE647D-DE9F-1A1F-7678-9D0F7A812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6C35EF-DBC8-41DC-A647-F1E0F599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B0BA5-59CA-4DBF-A716-BEEC6760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8545C-2832-4EB7-9624-D6EEA011A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1981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B8A50-D39E-4D33-819B-739ECB9D1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CB7945-057F-4373-B268-FF1BE88A4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2E7E-C6E0-BBA7-42E9-821E1639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4474"/>
            <a:ext cx="6857558" cy="3728613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  <a:latin typeface="Candara" panose="020E0502030303020204" pitchFamily="34" charset="0"/>
              </a:rPr>
              <a:t>ΣΑΣ ΕΥΧΑΡΙΣΤΩ ΓΙΑ ΤΗ ΠΡΟΣΟΧΗ ΣΑΣ!</a:t>
            </a:r>
            <a:endParaRPr lang="en-US" sz="18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8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ECBD7-9BE7-993D-F2E4-55A7185A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el-GR" dirty="0"/>
              <a:t>Η ιστορία του </a:t>
            </a:r>
            <a:r>
              <a:rPr lang="en-US" dirty="0"/>
              <a:t>Internet of Things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9A52-CB9A-D588-D18D-77C19F64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8557"/>
            <a:ext cx="5412901" cy="3446247"/>
          </a:xfrm>
        </p:spPr>
        <p:txBody>
          <a:bodyPr anchor="ctr">
            <a:normAutofit/>
          </a:bodyPr>
          <a:lstStyle/>
          <a:p>
            <a:r>
              <a:rPr lang="el-GR" sz="1800" dirty="0"/>
              <a:t>Μπορεί να περιγραφεί και ως </a:t>
            </a:r>
            <a:r>
              <a:rPr lang="en-US" sz="1800" dirty="0"/>
              <a:t>Network of Things, Internet of Everything, Network of Objects</a:t>
            </a:r>
            <a:endParaRPr lang="el-GR" sz="1800" dirty="0"/>
          </a:p>
          <a:p>
            <a:r>
              <a:rPr lang="el-GR" sz="1800" dirty="0"/>
              <a:t>Εμφανίστηκε το </a:t>
            </a:r>
            <a:r>
              <a:rPr lang="en-US" sz="1800" dirty="0"/>
              <a:t>1999 </a:t>
            </a:r>
            <a:r>
              <a:rPr lang="el-GR" sz="1800" dirty="0"/>
              <a:t>ως όρος από τον </a:t>
            </a:r>
            <a:r>
              <a:rPr lang="en-US" sz="1800" dirty="0"/>
              <a:t>Kevin Ashton</a:t>
            </a:r>
            <a:r>
              <a:rPr lang="el-GR" sz="1800" dirty="0"/>
              <a:t>.</a:t>
            </a:r>
          </a:p>
          <a:p>
            <a:r>
              <a:rPr lang="el-GR" sz="1800" dirty="0"/>
              <a:t>Δημιουργήθηκε το 2003 από το </a:t>
            </a:r>
            <a:r>
              <a:rPr lang="en-US" sz="1800" dirty="0"/>
              <a:t>Auto-ID </a:t>
            </a:r>
            <a:r>
              <a:rPr lang="el-GR" sz="1800" dirty="0"/>
              <a:t>ερευνητικό κέντρο στο </a:t>
            </a:r>
            <a:r>
              <a:rPr lang="en-US" sz="1800" dirty="0"/>
              <a:t>MIT</a:t>
            </a:r>
            <a:r>
              <a:rPr lang="el-GR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58384-65CA-6D8B-4918-7B2D8A9EB9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15576" b="1"/>
          <a:stretch/>
        </p:blipFill>
        <p:spPr>
          <a:xfrm>
            <a:off x="6858001" y="1747534"/>
            <a:ext cx="4724400" cy="3357677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E63AE1F-B377-3722-36B0-FEA8ACB9C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2ACFD06-0E01-A86D-B30B-CEE033B8F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3245A-3557-9E6E-5478-3084728DA355}"/>
              </a:ext>
            </a:extLst>
          </p:cNvPr>
          <p:cNvSpPr txBox="1"/>
          <p:nvPr/>
        </p:nvSpPr>
        <p:spPr>
          <a:xfrm>
            <a:off x="6842044" y="5149238"/>
            <a:ext cx="451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https://static.politico.com/7c/56/9b80979549c7b765f2ed82272462/newlede-usleadership.jpg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0091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BA98F-449D-B3C2-F61E-7AC5E8DF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Ευκαιρίες για το Διαδίκτυο Των Αντικειμένων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8639C2-7418-9ACF-7C2B-2C83083D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6A5AE49-F6B7-34E0-148B-33FB6529F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8E5DD7-4392-B3AD-4A09-90D1C7A3E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240040"/>
              </p:ext>
            </p:extLst>
          </p:nvPr>
        </p:nvGraphicFramePr>
        <p:xfrm>
          <a:off x="838200" y="2819400"/>
          <a:ext cx="4952681" cy="3460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4536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55029-F273-228A-5CAC-D4609BED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Τομείς του </a:t>
            </a:r>
            <a:r>
              <a:rPr lang="en-US" dirty="0"/>
              <a:t>Internet of Things</a:t>
            </a:r>
            <a:endParaRPr lang="el-G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20B4B0-1242-674D-FFF7-CA69A9AEE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892327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CDD298-DDBD-5417-EE59-DF379456E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F57B73C-B182-69C1-E90C-1E83DCC75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1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A56932E6-5BA9-4C85-82EA-A307011BB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6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E3C13-5F91-0D89-EE96-3A08451E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Επικαιρότητα με το </a:t>
            </a:r>
            <a:r>
              <a:rPr lang="en-US" dirty="0">
                <a:solidFill>
                  <a:srgbClr val="FFFFFF"/>
                </a:solidFill>
              </a:rPr>
              <a:t>Internet of Things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723F28-C6AB-3824-EC4A-63719E190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C403FAB-D5F2-B5C2-4710-0F350F407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C40FB69-68F1-0589-3E2C-02FB61D4F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647349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055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2FB4E-4B4D-1666-42FC-10B43771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Ανάγκη για Διαλειτουργικότητα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96E7-8EAD-59D1-8155-743F6669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Σημαντικό για την επικοινωνία </a:t>
            </a:r>
            <a:r>
              <a:rPr lang="en-US" sz="1800" dirty="0">
                <a:solidFill>
                  <a:srgbClr val="FFFFFF"/>
                </a:solidFill>
              </a:rPr>
              <a:t>IoT </a:t>
            </a:r>
            <a:r>
              <a:rPr lang="el-GR" sz="1800" dirty="0">
                <a:solidFill>
                  <a:srgbClr val="FFFFFF"/>
                </a:solidFill>
              </a:rPr>
              <a:t>συσκευών ανεξάρτητα από το Υλικό και το Λογισμικό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Δυνατή επικοινωνία για την επικοινωνία των συστημάτων ανεξάρτητα από τις </a:t>
            </a:r>
            <a:r>
              <a:rPr lang="el-GR" sz="1800" dirty="0" err="1">
                <a:solidFill>
                  <a:srgbClr val="FFFFFF"/>
                </a:solidFill>
              </a:rPr>
              <a:t>προδιεγραφές</a:t>
            </a:r>
            <a:r>
              <a:rPr lang="el-GR" sz="1800" dirty="0">
                <a:solidFill>
                  <a:srgbClr val="FFFFFF"/>
                </a:solidFill>
              </a:rPr>
              <a:t> και τους παραγωγούς.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9B2788-52F7-4FD8-9A6C-1CBD7011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927285D-4714-43A4-B813-F4723866D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196FC73-5547-418C-A557-60B63BA6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F28D578-FF7A-EC4F-E681-A5BEFC4D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8945" b="-2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877A26-EF18-3054-19F3-36953B74C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087EF1-286F-8747-3CE7-46120E7C2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3CEBB-5675-F340-541D-D86BBB28EBFC}"/>
              </a:ext>
            </a:extLst>
          </p:cNvPr>
          <p:cNvSpPr txBox="1"/>
          <p:nvPr/>
        </p:nvSpPr>
        <p:spPr>
          <a:xfrm>
            <a:off x="6959703" y="6290058"/>
            <a:ext cx="29992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https://www.articlestheme.com/wp-content/uploads/2022/04/workflow-automation-for-healthcare-interoperability-intely.jpg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1620-8B55-7EE4-97B2-BFB103F7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Κύρια Εμπόδια για τη Διαλειτουργικότητα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8D3E-EE24-9269-2875-8DC8A2CA0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Υπάρχουν εμπόδια όπως</a:t>
            </a:r>
            <a:r>
              <a:rPr lang="en-US" dirty="0"/>
              <a:t>:</a:t>
            </a:r>
          </a:p>
          <a:p>
            <a:r>
              <a:rPr lang="en-US" dirty="0"/>
              <a:t>H </a:t>
            </a:r>
            <a:r>
              <a:rPr lang="el-GR" dirty="0"/>
              <a:t>Ιδιόκτητη Τεχνολογία (</a:t>
            </a:r>
            <a:r>
              <a:rPr lang="en-US" dirty="0"/>
              <a:t>Proprietary Technology)</a:t>
            </a:r>
          </a:p>
          <a:p>
            <a:r>
              <a:rPr lang="el-GR" dirty="0"/>
              <a:t>Πόροι </a:t>
            </a:r>
            <a:r>
              <a:rPr lang="en-US" dirty="0"/>
              <a:t>(Resources)</a:t>
            </a:r>
          </a:p>
          <a:p>
            <a:r>
              <a:rPr lang="el-GR" dirty="0"/>
              <a:t>Ετερωγενείς συσκευές (</a:t>
            </a:r>
            <a:r>
              <a:rPr lang="en-US" dirty="0"/>
              <a:t>Heterogenous Devices)</a:t>
            </a:r>
            <a:endParaRPr lang="el-GR" dirty="0"/>
          </a:p>
          <a:p>
            <a:endParaRPr lang="el-G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0F4DDC5-ACE6-0B66-4990-E3AC779C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37754F-FB9F-DACD-D430-655F2585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3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C1C19-E545-5979-2EEB-5C6091D1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dirty="0"/>
              <a:t>Ιδιόκτητη</a:t>
            </a:r>
            <a:r>
              <a:rPr lang="en-US" dirty="0"/>
              <a:t> </a:t>
            </a:r>
            <a:r>
              <a:rPr lang="el-GR" dirty="0"/>
              <a:t>Τεχνολογία</a:t>
            </a:r>
            <a:r>
              <a:rPr lang="en-US" dirty="0"/>
              <a:t> (Proprietary Technology)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CBEB-8E6D-D17B-9B3E-022B540B3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Οφείλετ</a:t>
            </a:r>
            <a:r>
              <a:rPr lang="en-US" sz="2200" dirty="0"/>
              <a:t>αι στο πλεονέκτημα μάρκετινγκ (Marketing Advantage)</a:t>
            </a:r>
          </a:p>
        </p:txBody>
      </p:sp>
      <p:grpSp>
        <p:nvGrpSpPr>
          <p:cNvPr id="35" name="Group 17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6" name="Picture 19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0DDDDE-320C-5E26-D330-48545CAFD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2" r="21357" b="-1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9F8A75-0AD3-855B-E35B-A5E8DB22B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" y="5595724"/>
            <a:ext cx="935996" cy="114495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F2FC77B-5FAB-1CD4-B364-49EF01E79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09" y="5766238"/>
            <a:ext cx="1576819" cy="974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C0527-5249-F17D-927F-7145DD1DF7C4}"/>
              </a:ext>
            </a:extLst>
          </p:cNvPr>
          <p:cNvSpPr txBox="1"/>
          <p:nvPr/>
        </p:nvSpPr>
        <p:spPr>
          <a:xfrm>
            <a:off x="8132789" y="6014429"/>
            <a:ext cx="212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https://static.vecteezy.com/system/resources/previews/002/730/407/original/concept-of-technological-security-with-padlock-vector.jpg</a:t>
            </a:r>
          </a:p>
        </p:txBody>
      </p:sp>
    </p:spTree>
    <p:extLst>
      <p:ext uri="{BB962C8B-B14F-4D97-AF65-F5344CB8AC3E}">
        <p14:creationId xmlns:p14="http://schemas.microsoft.com/office/powerpoint/2010/main" val="25584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F3021366406414CA99C09B31C07A981" ma:contentTypeVersion="9" ma:contentTypeDescription="Δημιουργία νέου εγγράφου" ma:contentTypeScope="" ma:versionID="3796d871b6487f6f483df4f11beb7e37">
  <xsd:schema xmlns:xsd="http://www.w3.org/2001/XMLSchema" xmlns:xs="http://www.w3.org/2001/XMLSchema" xmlns:p="http://schemas.microsoft.com/office/2006/metadata/properties" xmlns:ns2="8a29c614-8e52-467e-82e1-e38b2aad1570" targetNamespace="http://schemas.microsoft.com/office/2006/metadata/properties" ma:root="true" ma:fieldsID="907bd5a93dabb59099466b3731219da0" ns2:_="">
    <xsd:import namespace="8a29c614-8e52-467e-82e1-e38b2aad15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29c614-8e52-467e-82e1-e38b2aad1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7382a41c-1373-45a1-8eed-f1cd16dc76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29c614-8e52-467e-82e1-e38b2aad157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1EBD557-B78C-4B4F-92AB-E1E18BE04E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3AEF14-F5B3-4FC4-9F8E-E457885090DC}"/>
</file>

<file path=customXml/itemProps3.xml><?xml version="1.0" encoding="utf-8"?>
<ds:datastoreItem xmlns:ds="http://schemas.openxmlformats.org/officeDocument/2006/customXml" ds:itemID="{ED86D0D1-B2A1-4F2A-B383-BE2E3D7A6006}">
  <ds:schemaRefs>
    <ds:schemaRef ds:uri="http://schemas.microsoft.com/office/2006/documentManagement/types"/>
    <ds:schemaRef ds:uri="http://schemas.microsoft.com/office/2006/metadata/properties"/>
    <ds:schemaRef ds:uri="cfb08604-58e5-4e68-b6ba-7674076eebf4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0c32c67-fee0-4bab-9758-f619ad7ecd2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686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AvenirNext LT Pro Medium</vt:lpstr>
      <vt:lpstr>Calibri</vt:lpstr>
      <vt:lpstr>Candara</vt:lpstr>
      <vt:lpstr>Sabon Next LT</vt:lpstr>
      <vt:lpstr>Times New Roman</vt:lpstr>
      <vt:lpstr>DappledVTI</vt:lpstr>
      <vt:lpstr>Πρότυπα και διεργασίες στο Διαδίκτυο των Αντικειμένων</vt:lpstr>
      <vt:lpstr>Περιεχόμενα</vt:lpstr>
      <vt:lpstr>Η ιστορία του Internet of Things</vt:lpstr>
      <vt:lpstr>Ευκαιρίες για το Διαδίκτυο Των Αντικειμένων</vt:lpstr>
      <vt:lpstr>Τομείς του Internet of Things</vt:lpstr>
      <vt:lpstr>Επικαιρότητα με το Internet of Things</vt:lpstr>
      <vt:lpstr>Ανάγκη για Διαλειτουργικότητα</vt:lpstr>
      <vt:lpstr>Κύρια Εμπόδια για τη Διαλειτουργικότητα</vt:lpstr>
      <vt:lpstr>Ιδιόκτητη Τεχνολογία (Proprietary Technology) </vt:lpstr>
      <vt:lpstr>Πόροι (Resources)</vt:lpstr>
      <vt:lpstr>Ετερογενείς Συσκευές (Heterogenous Devices)</vt:lpstr>
      <vt:lpstr>Ταξινομήσεις Διαλειτουργικότητας</vt:lpstr>
      <vt:lpstr>Internet of Things - Πλατφόρμες</vt:lpstr>
      <vt:lpstr>Μια τυπική αρχιτεκτονική Internet of Things Πλατφόρμας</vt:lpstr>
      <vt:lpstr>Πρώτη Εφαρμογή – Απομακρυσμένος έλεγχος</vt:lpstr>
      <vt:lpstr>Δεύτερη Εφαρμογή – Απομακρυσμένος έλεγχος</vt:lpstr>
      <vt:lpstr>Τρίτη Εφαρμογή – Καταγραφή Υγρασίας και Θερμοκρασίας</vt:lpstr>
      <vt:lpstr>Τέταρτη Εφαρμογή – Καταγραφή Υγρασίας και Θερμοκρασίας</vt:lpstr>
      <vt:lpstr>Αποτελέσματα 4ης Εφαρμογής</vt:lpstr>
      <vt:lpstr>Πέμπτη Εφαρμογή – Καταγραφή Θερμοκρασίας και Υγρασίας</vt:lpstr>
      <vt:lpstr>Αποτελέσματα 5ης Εφαρμογής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Πρότυπα και διεργασίες στο Διαδίκτυο των Αντικειμένων</dc:title>
  <dc:creator>ALEXANDROS PANAGIOTAKOPOULOS</dc:creator>
  <cp:lastModifiedBy>ALEXANDROS PANAGIOTAKOPOULOS</cp:lastModifiedBy>
  <cp:revision>19</cp:revision>
  <dcterms:created xsi:type="dcterms:W3CDTF">2022-09-24T19:17:54Z</dcterms:created>
  <dcterms:modified xsi:type="dcterms:W3CDTF">2022-09-28T11:02:27Z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0x010100973F4A1F50482248BAC3B752F9ECB732</vt:lpwstr>
  </property>
</Properties>
</file>